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6"/>
  </p:notesMasterIdLst>
  <p:sldIdLst>
    <p:sldId id="256" r:id="rId2"/>
    <p:sldId id="295" r:id="rId3"/>
    <p:sldId id="270" r:id="rId4"/>
    <p:sldId id="272" r:id="rId5"/>
    <p:sldId id="262" r:id="rId6"/>
    <p:sldId id="260" r:id="rId7"/>
    <p:sldId id="299" r:id="rId8"/>
    <p:sldId id="297" r:id="rId9"/>
    <p:sldId id="263" r:id="rId10"/>
    <p:sldId id="300" r:id="rId11"/>
    <p:sldId id="302" r:id="rId12"/>
    <p:sldId id="301" r:id="rId13"/>
    <p:sldId id="266" r:id="rId14"/>
    <p:sldId id="267" r:id="rId15"/>
    <p:sldId id="268" r:id="rId16"/>
    <p:sldId id="273" r:id="rId17"/>
    <p:sldId id="274" r:id="rId18"/>
    <p:sldId id="276" r:id="rId19"/>
    <p:sldId id="285" r:id="rId20"/>
    <p:sldId id="286" r:id="rId21"/>
    <p:sldId id="277" r:id="rId22"/>
    <p:sldId id="305" r:id="rId23"/>
    <p:sldId id="313" r:id="rId24"/>
    <p:sldId id="311" r:id="rId25"/>
    <p:sldId id="319" r:id="rId26"/>
    <p:sldId id="309" r:id="rId27"/>
    <p:sldId id="316" r:id="rId28"/>
    <p:sldId id="317" r:id="rId29"/>
    <p:sldId id="318" r:id="rId30"/>
    <p:sldId id="314" r:id="rId31"/>
    <p:sldId id="315" r:id="rId32"/>
    <p:sldId id="307" r:id="rId33"/>
    <p:sldId id="303" r:id="rId34"/>
    <p:sldId id="304" r:id="rId35"/>
  </p:sldIdLst>
  <p:sldSz cx="12192000" cy="6858000"/>
  <p:notesSz cx="6858000" cy="9144000"/>
  <p:defaultTextStyle>
    <a:defPPr>
      <a:defRPr lang="LID4096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B1F4FA3-0857-CE31-F683-5431121F4621}" name=" " initials="" userId="S::js46bidu@tu-darmstadt.de::d03d2b1e-f1ec-47c6-ae44-c026a216bcb3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715" autoAdjust="0"/>
    <p:restoredTop sz="87535"/>
  </p:normalViewPr>
  <p:slideViewPr>
    <p:cSldViewPr snapToGrid="0">
      <p:cViewPr varScale="1">
        <p:scale>
          <a:sx n="107" d="100"/>
          <a:sy n="107" d="100"/>
        </p:scale>
        <p:origin x="96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8/10/relationships/authors" Target="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E607D3-C6DE-49C0-9A33-FA3231C691CA}" type="datetimeFigureOut">
              <a:rPr lang="en-US" smtClean="0"/>
              <a:t>1/16/23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CB1EAA-E905-4B8D-AE8A-CDB584FD47B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69251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CB1EAA-E905-4B8D-AE8A-CDB584FD47B4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82042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CB1EAA-E905-4B8D-AE8A-CDB584FD47B4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0926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Take the training set more general, small ball on the right side as well.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CB1EAA-E905-4B8D-AE8A-CDB584FD47B4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60091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Take the training set more general, small ball on the right side as well.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CB1EAA-E905-4B8D-AE8A-CDB584FD47B4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36485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Take the training set more general, small ball on the right side as well.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CB1EAA-E905-4B8D-AE8A-CDB584FD47B4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01132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CB1EAA-E905-4B8D-AE8A-CDB584FD47B4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50454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BE237F-1773-34A0-A9CE-F001C85CC1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F0836C-8F88-448A-030B-D43B4D840C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D8841C-0F24-C7C6-5954-F87DC538AE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149FD-7C5B-4276-A951-5649DCFA9F7C}" type="datetimeFigureOut">
              <a:rPr lang="en-US" smtClean="0"/>
              <a:t>1/16/23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D659AD-7542-5E00-978A-8A008F2B04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CEDE85-DEEE-2238-25EF-1B21CA6BFE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323CC-2117-4586-8CB8-C7BC135D9BD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69680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59DF6-A101-3EA2-19C9-64F9D95917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8F075F-1670-E314-4374-880C31B86D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D41E56-5BEC-C0FE-1227-AFFAEB0E88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149FD-7C5B-4276-A951-5649DCFA9F7C}" type="datetimeFigureOut">
              <a:rPr lang="en-US" smtClean="0"/>
              <a:t>1/16/23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9AFB78-7621-AD18-6326-BF59997653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BB4AE5-6AE0-E0B1-0AAA-A92AD8D63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323CC-2117-4586-8CB8-C7BC135D9BD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8574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A323BD2-47DE-E3C2-5C61-44E328BCA41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5AD9E8C-D4AA-2ADE-EA85-EA54B19D76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B73F08-ED4B-5674-EEE7-EEF7DBE23E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149FD-7C5B-4276-A951-5649DCFA9F7C}" type="datetimeFigureOut">
              <a:rPr lang="en-US" smtClean="0"/>
              <a:t>1/16/23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DAC4EE-BA57-FCAF-29AA-E88A874C8E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AD2468-BF0E-6929-0997-4C879439D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323CC-2117-4586-8CB8-C7BC135D9BD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97863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79CD19-1B41-21F8-9B21-743D74BB0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A177D0-1882-8B66-E65B-75170FF1C5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874A23-8129-AFB5-9150-806DB6ECE6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149FD-7C5B-4276-A951-5649DCFA9F7C}" type="datetimeFigureOut">
              <a:rPr lang="en-US" smtClean="0"/>
              <a:t>1/16/23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0F824F-4833-19C8-A5C8-3A19731961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07A82E-8844-D48A-E21A-BB1637BE4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323CC-2117-4586-8CB8-C7BC135D9BD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81749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D34A1-FBC0-91D2-3BD0-AB0715F6E9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3C2C2F-E89B-077D-924B-DC832EC19B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1B78FB-9C5B-E221-948C-08AC801427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149FD-7C5B-4276-A951-5649DCFA9F7C}" type="datetimeFigureOut">
              <a:rPr lang="en-US" smtClean="0"/>
              <a:t>1/16/23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D73CA5-6AF7-C585-33A5-1AADE717B4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0ADCD0-BA06-1196-58A1-8131E5409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323CC-2117-4586-8CB8-C7BC135D9BD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06570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7C97B-F66B-1E80-2AE4-FB44DB463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51EAD4-6A05-2F85-E4EA-18FDD757B1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EBA87A-68EC-9808-6AF8-7EB5CA7C94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3AB6DD-18D0-D127-97D1-FA990E0F57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149FD-7C5B-4276-A951-5649DCFA9F7C}" type="datetimeFigureOut">
              <a:rPr lang="en-US" smtClean="0"/>
              <a:t>1/16/23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D118A0-9793-5890-3B39-DBACCDDF20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3A3FAC-80A0-E682-4107-3CABFC7C9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323CC-2117-4586-8CB8-C7BC135D9BD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97952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195B8A-DE0E-CF23-5F16-C689534956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232F58-D6BB-C1C8-9340-78C6F56E04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53D06A-4CF0-0C5C-0953-7F6CF861F3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88A59F8-1F48-E967-CD5D-D0C128A935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F3659EF-89A9-604D-53BB-B5DCA87A113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7FCD8C5-02BC-D9C6-946F-DA45386C3C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149FD-7C5B-4276-A951-5649DCFA9F7C}" type="datetimeFigureOut">
              <a:rPr lang="en-US" smtClean="0"/>
              <a:t>1/16/23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F527865-5BAA-E0FB-2B6D-0EF4E5270D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CACEA94-1731-DF41-EE41-38D15D399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323CC-2117-4586-8CB8-C7BC135D9BD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37416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855F54-2219-DB77-9E31-DA35733F4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411C8C2-B932-AC06-F163-173A802229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149FD-7C5B-4276-A951-5649DCFA9F7C}" type="datetimeFigureOut">
              <a:rPr lang="en-US" smtClean="0"/>
              <a:t>1/16/23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C545FF-A7B6-5BAC-824D-7358386867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C40E18-E1AF-0D1C-2ADD-0AB9EF646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323CC-2117-4586-8CB8-C7BC135D9BD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89659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FFC596A-775D-4426-632B-1E56DAD993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149FD-7C5B-4276-A951-5649DCFA9F7C}" type="datetimeFigureOut">
              <a:rPr lang="en-US" smtClean="0"/>
              <a:t>1/16/23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6086F12-4D75-8838-0CA5-3C4F91495C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DA9EA9-124E-BCF2-6DD2-DDCD2F9B1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323CC-2117-4586-8CB8-C7BC135D9BD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39047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E078F-8340-E470-AC7A-920E53159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D7BF1E-2701-1210-B95D-C55F006189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FEF160-C58F-EA94-D7D2-0AB2BCFA20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D41CCE-AE57-6FF9-24FA-2DB0B0FFDD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149FD-7C5B-4276-A951-5649DCFA9F7C}" type="datetimeFigureOut">
              <a:rPr lang="en-US" smtClean="0"/>
              <a:t>1/16/23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3C1784-CF00-6883-DB94-3A7F16C0D0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0E8289-C2C2-6C1C-3CDD-C4D54F5528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323CC-2117-4586-8CB8-C7BC135D9BD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87503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80B488-A353-9D7F-888B-D802D28149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D804487-2317-F1D3-0F7D-7F0BDC60B9C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E5BF90-A966-C145-E1A0-F033BD94A3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E3831A-8951-638B-1C12-10D30F778C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149FD-7C5B-4276-A951-5649DCFA9F7C}" type="datetimeFigureOut">
              <a:rPr lang="en-US" smtClean="0"/>
              <a:t>1/16/23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8C8192-E719-6EAD-D80A-3CF66F2FD9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7D3CE0-8D2A-7B7D-05AE-3E5538695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323CC-2117-4586-8CB8-C7BC135D9BD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45408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3ECC2E7-9B79-2101-F023-4992325F96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87C52E-CAF5-544C-1DE2-C111CFBD1F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41C1E3-117C-C846-FD0D-EF99E4C982E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B149FD-7C5B-4276-A951-5649DCFA9F7C}" type="datetimeFigureOut">
              <a:rPr lang="en-US" smtClean="0"/>
              <a:t>1/16/23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419C32-00C5-5E30-4FD0-8459B8311A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E61233-D440-663C-49AE-428A35F405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2323CC-2117-4586-8CB8-C7BC135D9BD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9437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LID4096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tiff"/><Relationship Id="rId5" Type="http://schemas.openxmlformats.org/officeDocument/2006/relationships/image" Target="../media/image5.tiff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06DA9DF9-31F7-4056-B42E-878CC92417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1481B2-C633-3E7D-2CB3-37A982BF20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8" y="643467"/>
            <a:ext cx="4620584" cy="4567137"/>
          </a:xfrm>
        </p:spPr>
        <p:txBody>
          <a:bodyPr>
            <a:normAutofit/>
          </a:bodyPr>
          <a:lstStyle/>
          <a:p>
            <a:pPr algn="l"/>
            <a:r>
              <a:rPr lang="de-DE" sz="4400" dirty="0" err="1"/>
              <a:t>Spatial</a:t>
            </a:r>
            <a:r>
              <a:rPr lang="de-DE" sz="4400" dirty="0"/>
              <a:t> </a:t>
            </a:r>
            <a:r>
              <a:rPr lang="de-DE" sz="4400" dirty="0" err="1"/>
              <a:t>relation</a:t>
            </a:r>
            <a:r>
              <a:rPr lang="de-DE" sz="4400" dirty="0"/>
              <a:t> </a:t>
            </a:r>
            <a:r>
              <a:rPr lang="de-DE" sz="4400" dirty="0" err="1"/>
              <a:t>vector</a:t>
            </a:r>
            <a:endParaRPr lang="en-US" sz="4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1EF18D-96E4-9DB1-34F0-6036A6DA80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467" y="5277684"/>
            <a:ext cx="4620584" cy="775494"/>
          </a:xfrm>
        </p:spPr>
        <p:txBody>
          <a:bodyPr>
            <a:normAutofit/>
          </a:bodyPr>
          <a:lstStyle/>
          <a:p>
            <a:pPr algn="l"/>
            <a:r>
              <a:rPr lang="de-DE"/>
              <a:t>Jingyuan Sha</a:t>
            </a:r>
            <a:endParaRPr lang="en-US"/>
          </a:p>
        </p:txBody>
      </p:sp>
      <p:pic>
        <p:nvPicPr>
          <p:cNvPr id="57" name="Picture 31">
            <a:extLst>
              <a:ext uri="{FF2B5EF4-FFF2-40B4-BE49-F238E27FC236}">
                <a16:creationId xmlns:a16="http://schemas.microsoft.com/office/drawing/2014/main" id="{32E7FC6C-5299-14F8-2999-11B78AEDE8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392" r="4838" b="2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8161704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0DE6A193-4755-479A-BC6F-A7EBCA73B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5A55B759-31A7-423C-9BC2-A8BC09FE98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3166" y="-478"/>
            <a:ext cx="6754318" cy="6858478"/>
          </a:xfrm>
          <a:custGeom>
            <a:avLst/>
            <a:gdLst>
              <a:gd name="connsiteX0" fmla="*/ 0 w 6754318"/>
              <a:gd name="connsiteY0" fmla="*/ 6858478 h 6858478"/>
              <a:gd name="connsiteX1" fmla="*/ 6754318 w 6754318"/>
              <a:gd name="connsiteY1" fmla="*/ 6858478 h 6858478"/>
              <a:gd name="connsiteX2" fmla="*/ 3577943 w 6754318"/>
              <a:gd name="connsiteY2" fmla="*/ 0 h 6858478"/>
              <a:gd name="connsiteX3" fmla="*/ 3572366 w 6754318"/>
              <a:gd name="connsiteY3" fmla="*/ 0 h 6858478"/>
              <a:gd name="connsiteX4" fmla="*/ 2506138 w 6754318"/>
              <a:gd name="connsiteY4" fmla="*/ 0 h 6858478"/>
              <a:gd name="connsiteX5" fmla="*/ 0 w 6754318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54318" h="6858478">
                <a:moveTo>
                  <a:pt x="0" y="6858478"/>
                </a:moveTo>
                <a:lnTo>
                  <a:pt x="6754318" y="6858478"/>
                </a:lnTo>
                <a:lnTo>
                  <a:pt x="3577943" y="0"/>
                </a:lnTo>
                <a:lnTo>
                  <a:pt x="3572366" y="0"/>
                </a:lnTo>
                <a:lnTo>
                  <a:pt x="2506138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617D17FB-975C-487E-8519-38E547609E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78"/>
            <a:ext cx="6386947" cy="6858478"/>
          </a:xfrm>
          <a:custGeom>
            <a:avLst/>
            <a:gdLst>
              <a:gd name="connsiteX0" fmla="*/ 433167 w 6386947"/>
              <a:gd name="connsiteY0" fmla="*/ 0 h 6858478"/>
              <a:gd name="connsiteX1" fmla="*/ 2138767 w 6386947"/>
              <a:gd name="connsiteY1" fmla="*/ 0 h 6858478"/>
              <a:gd name="connsiteX2" fmla="*/ 3204995 w 6386947"/>
              <a:gd name="connsiteY2" fmla="*/ 0 h 6858478"/>
              <a:gd name="connsiteX3" fmla="*/ 3210572 w 6386947"/>
              <a:gd name="connsiteY3" fmla="*/ 0 h 6858478"/>
              <a:gd name="connsiteX4" fmla="*/ 6386947 w 6386947"/>
              <a:gd name="connsiteY4" fmla="*/ 6858478 h 6858478"/>
              <a:gd name="connsiteX5" fmla="*/ 1832610 w 6386947"/>
              <a:gd name="connsiteY5" fmla="*/ 6858478 h 6858478"/>
              <a:gd name="connsiteX6" fmla="*/ 433167 w 6386947"/>
              <a:gd name="connsiteY6" fmla="*/ 6858478 h 6858478"/>
              <a:gd name="connsiteX7" fmla="*/ 0 w 6386947"/>
              <a:gd name="connsiteY7" fmla="*/ 6858478 h 6858478"/>
              <a:gd name="connsiteX8" fmla="*/ 0 w 6386947"/>
              <a:gd name="connsiteY8" fmla="*/ 478 h 6858478"/>
              <a:gd name="connsiteX9" fmla="*/ 433167 w 6386947"/>
              <a:gd name="connsiteY9" fmla="*/ 478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386947" h="6858478">
                <a:moveTo>
                  <a:pt x="433167" y="0"/>
                </a:moveTo>
                <a:lnTo>
                  <a:pt x="2138767" y="0"/>
                </a:lnTo>
                <a:lnTo>
                  <a:pt x="3204995" y="0"/>
                </a:lnTo>
                <a:lnTo>
                  <a:pt x="3210572" y="0"/>
                </a:lnTo>
                <a:lnTo>
                  <a:pt x="6386947" y="6858478"/>
                </a:lnTo>
                <a:lnTo>
                  <a:pt x="1832610" y="6858478"/>
                </a:lnTo>
                <a:lnTo>
                  <a:pt x="433167" y="6858478"/>
                </a:lnTo>
                <a:lnTo>
                  <a:pt x="0" y="6858478"/>
                </a:lnTo>
                <a:lnTo>
                  <a:pt x="0" y="478"/>
                </a:lnTo>
                <a:lnTo>
                  <a:pt x="433167" y="478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91F3D4-7975-176A-DF17-9EEFE575E660}"/>
              </a:ext>
            </a:extLst>
          </p:cNvPr>
          <p:cNvSpPr txBox="1"/>
          <p:nvPr/>
        </p:nvSpPr>
        <p:spPr>
          <a:xfrm>
            <a:off x="804672" y="3993681"/>
            <a:ext cx="4057840" cy="224942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>
                <a:latin typeface="+mj-lt"/>
                <a:ea typeface="+mj-ea"/>
                <a:cs typeface="+mj-cs"/>
              </a:rPr>
              <a:t>Rule: Triangle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8484E1-178F-E8E7-9EEB-D4DCDA943A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3781" y="916727"/>
            <a:ext cx="5702113" cy="189595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E558E4F-CA83-C49D-84E7-BE11CC4754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1109" y="3865771"/>
            <a:ext cx="4164785" cy="2082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5382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DE6A193-4755-479A-BC6F-A7EBCA73B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5A55B759-31A7-423C-9BC2-A8BC09FE98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3166" y="-478"/>
            <a:ext cx="6754318" cy="6858478"/>
          </a:xfrm>
          <a:custGeom>
            <a:avLst/>
            <a:gdLst>
              <a:gd name="connsiteX0" fmla="*/ 0 w 6754318"/>
              <a:gd name="connsiteY0" fmla="*/ 6858478 h 6858478"/>
              <a:gd name="connsiteX1" fmla="*/ 6754318 w 6754318"/>
              <a:gd name="connsiteY1" fmla="*/ 6858478 h 6858478"/>
              <a:gd name="connsiteX2" fmla="*/ 3577943 w 6754318"/>
              <a:gd name="connsiteY2" fmla="*/ 0 h 6858478"/>
              <a:gd name="connsiteX3" fmla="*/ 3572366 w 6754318"/>
              <a:gd name="connsiteY3" fmla="*/ 0 h 6858478"/>
              <a:gd name="connsiteX4" fmla="*/ 2506138 w 6754318"/>
              <a:gd name="connsiteY4" fmla="*/ 0 h 6858478"/>
              <a:gd name="connsiteX5" fmla="*/ 0 w 6754318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54318" h="6858478">
                <a:moveTo>
                  <a:pt x="0" y="6858478"/>
                </a:moveTo>
                <a:lnTo>
                  <a:pt x="6754318" y="6858478"/>
                </a:lnTo>
                <a:lnTo>
                  <a:pt x="3577943" y="0"/>
                </a:lnTo>
                <a:lnTo>
                  <a:pt x="3572366" y="0"/>
                </a:lnTo>
                <a:lnTo>
                  <a:pt x="2506138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617D17FB-975C-487E-8519-38E547609E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78"/>
            <a:ext cx="6386947" cy="6858478"/>
          </a:xfrm>
          <a:custGeom>
            <a:avLst/>
            <a:gdLst>
              <a:gd name="connsiteX0" fmla="*/ 433167 w 6386947"/>
              <a:gd name="connsiteY0" fmla="*/ 0 h 6858478"/>
              <a:gd name="connsiteX1" fmla="*/ 2138767 w 6386947"/>
              <a:gd name="connsiteY1" fmla="*/ 0 h 6858478"/>
              <a:gd name="connsiteX2" fmla="*/ 3204995 w 6386947"/>
              <a:gd name="connsiteY2" fmla="*/ 0 h 6858478"/>
              <a:gd name="connsiteX3" fmla="*/ 3210572 w 6386947"/>
              <a:gd name="connsiteY3" fmla="*/ 0 h 6858478"/>
              <a:gd name="connsiteX4" fmla="*/ 6386947 w 6386947"/>
              <a:gd name="connsiteY4" fmla="*/ 6858478 h 6858478"/>
              <a:gd name="connsiteX5" fmla="*/ 1832610 w 6386947"/>
              <a:gd name="connsiteY5" fmla="*/ 6858478 h 6858478"/>
              <a:gd name="connsiteX6" fmla="*/ 433167 w 6386947"/>
              <a:gd name="connsiteY6" fmla="*/ 6858478 h 6858478"/>
              <a:gd name="connsiteX7" fmla="*/ 0 w 6386947"/>
              <a:gd name="connsiteY7" fmla="*/ 6858478 h 6858478"/>
              <a:gd name="connsiteX8" fmla="*/ 0 w 6386947"/>
              <a:gd name="connsiteY8" fmla="*/ 478 h 6858478"/>
              <a:gd name="connsiteX9" fmla="*/ 433167 w 6386947"/>
              <a:gd name="connsiteY9" fmla="*/ 478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386947" h="6858478">
                <a:moveTo>
                  <a:pt x="433167" y="0"/>
                </a:moveTo>
                <a:lnTo>
                  <a:pt x="2138767" y="0"/>
                </a:lnTo>
                <a:lnTo>
                  <a:pt x="3204995" y="0"/>
                </a:lnTo>
                <a:lnTo>
                  <a:pt x="3210572" y="0"/>
                </a:lnTo>
                <a:lnTo>
                  <a:pt x="6386947" y="6858478"/>
                </a:lnTo>
                <a:lnTo>
                  <a:pt x="1832610" y="6858478"/>
                </a:lnTo>
                <a:lnTo>
                  <a:pt x="433167" y="6858478"/>
                </a:lnTo>
                <a:lnTo>
                  <a:pt x="0" y="6858478"/>
                </a:lnTo>
                <a:lnTo>
                  <a:pt x="0" y="478"/>
                </a:lnTo>
                <a:lnTo>
                  <a:pt x="433167" y="478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91F3D4-7975-176A-DF17-9EEFE575E660}"/>
              </a:ext>
            </a:extLst>
          </p:cNvPr>
          <p:cNvSpPr txBox="1"/>
          <p:nvPr/>
        </p:nvSpPr>
        <p:spPr>
          <a:xfrm>
            <a:off x="804672" y="3993681"/>
            <a:ext cx="4057840" cy="224942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dirty="0">
                <a:latin typeface="+mj-lt"/>
                <a:ea typeface="+mj-ea"/>
                <a:cs typeface="+mj-cs"/>
              </a:rPr>
              <a:t>Rule: Left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437BA42-6DBE-04AC-A9E1-E24C834512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6056" y="583752"/>
            <a:ext cx="4816954" cy="2408477"/>
          </a:xfrm>
          <a:prstGeom prst="rect">
            <a:avLst/>
          </a:prstGeom>
        </p:spPr>
      </p:pic>
      <p:pic>
        <p:nvPicPr>
          <p:cNvPr id="6" name="Picture 5" descr="A picture containing website&#10;&#10;Description automatically generated">
            <a:extLst>
              <a:ext uri="{FF2B5EF4-FFF2-40B4-BE49-F238E27FC236}">
                <a16:creationId xmlns:a16="http://schemas.microsoft.com/office/drawing/2014/main" id="{6FAAF170-C215-D0D2-1DCC-93E8210CB5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0812" y="3832397"/>
            <a:ext cx="4057840" cy="2028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2890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50AA4-01F1-714A-1232-A119D4DD5A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91A520-65F4-CDC1-5822-D5FA72ED51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Learn multiple rules at the same time.</a:t>
            </a:r>
          </a:p>
          <a:p>
            <a:pPr lvl="1"/>
            <a:r>
              <a:rPr lang="en-US" dirty="0"/>
              <a:t>Triangle + Left</a:t>
            </a:r>
          </a:p>
        </p:txBody>
      </p:sp>
    </p:spTree>
    <p:extLst>
      <p:ext uri="{BB962C8B-B14F-4D97-AF65-F5344CB8AC3E}">
        <p14:creationId xmlns:p14="http://schemas.microsoft.com/office/powerpoint/2010/main" val="41330573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E8B67-807B-462B-FD2F-21C85B258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67512"/>
            <a:ext cx="10908792" cy="10698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400" dirty="0"/>
              <a:t>Task 1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B3AB9ED1-C879-2195-C9A3-75FCB2FECF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1856232"/>
            <a:ext cx="10908792" cy="548640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400" dirty="0"/>
              <a:t>Learn regular patterns (positional relationship) from training dataset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690203-1FC8-1650-0965-B8620339EE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31" r="7" b="7"/>
          <a:stretch/>
        </p:blipFill>
        <p:spPr>
          <a:xfrm>
            <a:off x="640080" y="2925395"/>
            <a:ext cx="2832069" cy="2966489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B861AEB-7956-FA2E-262E-7C521AC41DC7}"/>
              </a:ext>
            </a:extLst>
          </p:cNvPr>
          <p:cNvSpPr txBox="1">
            <a:spLocks/>
          </p:cNvSpPr>
          <p:nvPr/>
        </p:nvSpPr>
        <p:spPr>
          <a:xfrm>
            <a:off x="9141760" y="3257462"/>
            <a:ext cx="2909158" cy="28257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800" dirty="0"/>
              <a:t> "size": "big",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dirty="0"/>
              <a:t>      "shape": "sphere",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dirty="0"/>
              <a:t>      "material": "",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dirty="0"/>
              <a:t>      "x": 1.5,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dirty="0"/>
              <a:t>      "y": 0,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dirty="0"/>
              <a:t>      "z": 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E5C9CFD-B393-7A42-0C70-05B6C461D250}"/>
              </a:ext>
            </a:extLst>
          </p:cNvPr>
          <p:cNvSpPr txBox="1"/>
          <p:nvPr/>
        </p:nvSpPr>
        <p:spPr>
          <a:xfrm>
            <a:off x="6413229" y="3349933"/>
            <a:ext cx="209786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 "size": "big",</a:t>
            </a:r>
          </a:p>
          <a:p>
            <a:r>
              <a:rPr lang="en-US" dirty="0"/>
              <a:t>      "shape": "cube",</a:t>
            </a:r>
          </a:p>
          <a:p>
            <a:r>
              <a:rPr lang="en-US" dirty="0"/>
              <a:t>      "material": "",</a:t>
            </a:r>
          </a:p>
          <a:p>
            <a:r>
              <a:rPr lang="en-US" dirty="0"/>
              <a:t>      "x": 1.5,</a:t>
            </a:r>
          </a:p>
          <a:p>
            <a:r>
              <a:rPr lang="en-US" dirty="0"/>
              <a:t>      "y": 0,</a:t>
            </a:r>
          </a:p>
          <a:p>
            <a:r>
              <a:rPr lang="en-US" dirty="0"/>
              <a:t>      "z": 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F38668-E1A5-358E-1EE4-9AC55B6262B3}"/>
              </a:ext>
            </a:extLst>
          </p:cNvPr>
          <p:cNvSpPr txBox="1"/>
          <p:nvPr/>
        </p:nvSpPr>
        <p:spPr>
          <a:xfrm>
            <a:off x="3749914" y="3349933"/>
            <a:ext cx="277968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 "size": "small",</a:t>
            </a:r>
          </a:p>
          <a:p>
            <a:r>
              <a:rPr lang="en-US" dirty="0"/>
              <a:t>    "shape": "sphere",</a:t>
            </a:r>
          </a:p>
          <a:p>
            <a:r>
              <a:rPr lang="en-US" dirty="0"/>
              <a:t>    "material": "orange",</a:t>
            </a:r>
          </a:p>
          <a:p>
            <a:r>
              <a:rPr lang="en-US" dirty="0"/>
              <a:t>    "x": 0,</a:t>
            </a:r>
          </a:p>
          <a:p>
            <a:r>
              <a:rPr lang="en-US" dirty="0"/>
              <a:t>    "y": 0,</a:t>
            </a:r>
          </a:p>
          <a:p>
            <a:r>
              <a:rPr lang="en-US" dirty="0"/>
              <a:t>    "z": 0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12E6C5EF-1409-0700-24F5-E95602C7DBEB}"/>
              </a:ext>
            </a:extLst>
          </p:cNvPr>
          <p:cNvSpPr txBox="1">
            <a:spLocks/>
          </p:cNvSpPr>
          <p:nvPr/>
        </p:nvSpPr>
        <p:spPr>
          <a:xfrm>
            <a:off x="3749914" y="2391350"/>
            <a:ext cx="7696830" cy="548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Generated by fixed patterns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D51DE6-29E6-7FEA-B224-2A4639518657}"/>
              </a:ext>
            </a:extLst>
          </p:cNvPr>
          <p:cNvSpPr txBox="1"/>
          <p:nvPr/>
        </p:nvSpPr>
        <p:spPr>
          <a:xfrm>
            <a:off x="3749914" y="617555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Target_relation_vector</a:t>
            </a:r>
            <a:r>
              <a:rPr lang="en-US" dirty="0"/>
              <a:t> AC: 	[1.5  X   2.   0.15 1.   0.  ]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78AE76E-DF48-64D8-34AF-84C87DD94698}"/>
              </a:ext>
            </a:extLst>
          </p:cNvPr>
          <p:cNvSpPr/>
          <p:nvPr/>
        </p:nvSpPr>
        <p:spPr>
          <a:xfrm>
            <a:off x="891100" y="5104259"/>
            <a:ext cx="578069" cy="5155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92782FC-E798-DB54-74FF-ECE4493C949B}"/>
              </a:ext>
            </a:extLst>
          </p:cNvPr>
          <p:cNvSpPr/>
          <p:nvPr/>
        </p:nvSpPr>
        <p:spPr>
          <a:xfrm>
            <a:off x="2743928" y="5186976"/>
            <a:ext cx="578069" cy="5155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201BB67-F0AF-78E7-33A6-F22ED9B6C4DC}"/>
              </a:ext>
            </a:extLst>
          </p:cNvPr>
          <p:cNvSpPr/>
          <p:nvPr/>
        </p:nvSpPr>
        <p:spPr>
          <a:xfrm>
            <a:off x="1767079" y="3516938"/>
            <a:ext cx="578069" cy="5155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037DDA0-52FB-8164-68D9-02250C754174}"/>
              </a:ext>
            </a:extLst>
          </p:cNvPr>
          <p:cNvSpPr txBox="1"/>
          <p:nvPr/>
        </p:nvSpPr>
        <p:spPr>
          <a:xfrm>
            <a:off x="3749914" y="574279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Target_relation_vector</a:t>
            </a:r>
            <a:r>
              <a:rPr lang="en-US" dirty="0"/>
              <a:t> AB: 	[1.5  X   0.   0.29 0.6  0.3 ]</a:t>
            </a:r>
          </a:p>
        </p:txBody>
      </p:sp>
    </p:spTree>
    <p:extLst>
      <p:ext uri="{BB962C8B-B14F-4D97-AF65-F5344CB8AC3E}">
        <p14:creationId xmlns:p14="http://schemas.microsoft.com/office/powerpoint/2010/main" val="3668629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E8B67-807B-462B-FD2F-21C85B258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67512"/>
            <a:ext cx="10908792" cy="10698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400" dirty="0"/>
              <a:t>Experiment 1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B3AB9ED1-C879-2195-C9A3-75FCB2FECF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1856232"/>
            <a:ext cx="10908792" cy="548640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400" dirty="0"/>
              <a:t>Learn regular patterns (positional relationship) from training dataset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690203-1FC8-1650-0965-B8620339EE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31" r="7" b="7"/>
          <a:stretch/>
        </p:blipFill>
        <p:spPr>
          <a:xfrm>
            <a:off x="640080" y="2925395"/>
            <a:ext cx="2832069" cy="296648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4F38668-E1A5-358E-1EE4-9AC55B6262B3}"/>
              </a:ext>
            </a:extLst>
          </p:cNvPr>
          <p:cNvSpPr txBox="1"/>
          <p:nvPr/>
        </p:nvSpPr>
        <p:spPr>
          <a:xfrm>
            <a:off x="3701270" y="3946974"/>
            <a:ext cx="817704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Relation vector: 		[1.5  0.15 2.   0.15 1.   0.  ]</a:t>
            </a:r>
          </a:p>
          <a:p>
            <a:r>
              <a:rPr lang="en-US" dirty="0" err="1"/>
              <a:t>Target_relation_vector</a:t>
            </a:r>
            <a:r>
              <a:rPr lang="en-US" dirty="0"/>
              <a:t>: 	[1.5  X   2.   0.15 1.   0.  ]</a:t>
            </a:r>
          </a:p>
          <a:p>
            <a:r>
              <a:rPr lang="en-US" dirty="0"/>
              <a:t>Relative relation vector: 	[0.   X 0.   0.   0.   0. ]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12E6C5EF-1409-0700-24F5-E95602C7DBEB}"/>
              </a:ext>
            </a:extLst>
          </p:cNvPr>
          <p:cNvSpPr txBox="1">
            <a:spLocks/>
          </p:cNvSpPr>
          <p:nvPr/>
        </p:nvSpPr>
        <p:spPr>
          <a:xfrm>
            <a:off x="3941379" y="3010763"/>
            <a:ext cx="7696830" cy="548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Learn Spatial Relation Vectors from Scenes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22A7CC-1C3C-C603-643B-CFA0FF65148E}"/>
              </a:ext>
            </a:extLst>
          </p:cNvPr>
          <p:cNvSpPr txBox="1"/>
          <p:nvPr/>
        </p:nvSpPr>
        <p:spPr>
          <a:xfrm>
            <a:off x="3701270" y="5112695"/>
            <a:ext cx="804929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relation vector: 		[1.5  0.15 0.   0.29 0.6  0.3 ]</a:t>
            </a:r>
          </a:p>
          <a:p>
            <a:r>
              <a:rPr lang="en-US" dirty="0" err="1"/>
              <a:t>target_relation_vector</a:t>
            </a:r>
            <a:r>
              <a:rPr lang="en-US" dirty="0"/>
              <a:t>: 	[1.5  X   0.   0.29 0.6  0.3 ]</a:t>
            </a:r>
          </a:p>
          <a:p>
            <a:r>
              <a:rPr lang="en-US" dirty="0"/>
              <a:t>Relative relation vector : 	[0.   X 0.   0.   0.   0.  ]</a:t>
            </a:r>
          </a:p>
        </p:txBody>
      </p:sp>
    </p:spTree>
    <p:extLst>
      <p:ext uri="{BB962C8B-B14F-4D97-AF65-F5344CB8AC3E}">
        <p14:creationId xmlns:p14="http://schemas.microsoft.com/office/powerpoint/2010/main" val="11632787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E8B67-807B-462B-FD2F-21C85B258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143" y="219558"/>
            <a:ext cx="4538472" cy="10698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400" dirty="0"/>
              <a:t>Experiment 1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B3AB9ED1-C879-2195-C9A3-75FCB2FECF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396227" y="1169807"/>
            <a:ext cx="10908792" cy="548640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400" dirty="0"/>
              <a:t>Learn regular patterns (positional relationship) from training dataset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F38668-E1A5-358E-1EE4-9AC55B6262B3}"/>
              </a:ext>
            </a:extLst>
          </p:cNvPr>
          <p:cNvSpPr txBox="1"/>
          <p:nvPr/>
        </p:nvSpPr>
        <p:spPr>
          <a:xfrm>
            <a:off x="342142" y="5088028"/>
            <a:ext cx="283206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[1.5  0.15 0.   0.29 0.6  0.3 ]</a:t>
            </a:r>
          </a:p>
          <a:p>
            <a:r>
              <a:rPr lang="en-US" dirty="0">
                <a:highlight>
                  <a:srgbClr val="FFFF00"/>
                </a:highlight>
              </a:rPr>
              <a:t>[1.5  0.15 2.   0.15 1.   0.  ]</a:t>
            </a:r>
          </a:p>
          <a:p>
            <a:r>
              <a:rPr lang="en-US" dirty="0"/>
              <a:t>[1.5  0.15 0.   0.29 0.6  0.3 ]</a:t>
            </a:r>
          </a:p>
          <a:p>
            <a:r>
              <a:rPr lang="en-US" dirty="0"/>
              <a:t>[1.5  0.15 2.   0.16 1.   0.  ]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0B289FC-A40E-ADCA-326E-5AC605690D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31" r="7" b="7"/>
          <a:stretch/>
        </p:blipFill>
        <p:spPr>
          <a:xfrm>
            <a:off x="342143" y="1801838"/>
            <a:ext cx="2832069" cy="2966489"/>
          </a:xfrm>
          <a:prstGeom prst="rect">
            <a:avLst/>
          </a:prstGeom>
        </p:spPr>
      </p:pic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C8BC27D1-384F-F577-3785-FEE277F197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08" r="3" b="3"/>
          <a:stretch/>
        </p:blipFill>
        <p:spPr>
          <a:xfrm>
            <a:off x="3527341" y="1814930"/>
            <a:ext cx="2832069" cy="2953397"/>
          </a:xfrm>
          <a:prstGeom prst="rect">
            <a:avLst/>
          </a:prstGeom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29F15F95-AE33-6ED7-F61A-AF2A636AEAA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278" r="-7" b="-7"/>
          <a:stretch/>
        </p:blipFill>
        <p:spPr>
          <a:xfrm>
            <a:off x="6569830" y="1814930"/>
            <a:ext cx="2832069" cy="295863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588BD5C-31C4-F945-8524-B2DA72616348}"/>
              </a:ext>
            </a:extLst>
          </p:cNvPr>
          <p:cNvSpPr txBox="1"/>
          <p:nvPr/>
        </p:nvSpPr>
        <p:spPr>
          <a:xfrm>
            <a:off x="3387751" y="5139554"/>
            <a:ext cx="311124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[1.5  0.15 0.   0.29 0.6  0.3 ]</a:t>
            </a:r>
          </a:p>
          <a:p>
            <a:r>
              <a:rPr lang="en-US" dirty="0">
                <a:highlight>
                  <a:srgbClr val="FFFF00"/>
                </a:highlight>
              </a:rPr>
              <a:t>[1.5  0.15 2.   0.15 1.   0.  ]</a:t>
            </a:r>
          </a:p>
          <a:p>
            <a:r>
              <a:rPr lang="en-US" dirty="0"/>
              <a:t>[-1.5  -0.15  0.   -0.29  0.3   0.6 ]</a:t>
            </a:r>
          </a:p>
          <a:p>
            <a:r>
              <a:rPr lang="en-US" dirty="0"/>
              <a:t>[1.5  0.15 2.   0.12 1.   0.  ]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BA5477-467A-F6A0-92BA-9529E5052D4F}"/>
              </a:ext>
            </a:extLst>
          </p:cNvPr>
          <p:cNvSpPr txBox="1"/>
          <p:nvPr/>
        </p:nvSpPr>
        <p:spPr>
          <a:xfrm>
            <a:off x="6569830" y="5088028"/>
            <a:ext cx="283206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[1.5  0.15 0.   0.29 0.6  0.3 ]</a:t>
            </a:r>
          </a:p>
          <a:p>
            <a:r>
              <a:rPr lang="en-US" dirty="0">
                <a:highlight>
                  <a:srgbClr val="FFFF00"/>
                </a:highlight>
              </a:rPr>
              <a:t>[1.5  0.15 2.   0.15 1.   0.  ]</a:t>
            </a:r>
          </a:p>
          <a:p>
            <a:r>
              <a:rPr lang="en-US" dirty="0"/>
              <a:t>[1.5  0.15 0.   0.29 0.6  0.3 ]</a:t>
            </a:r>
          </a:p>
          <a:p>
            <a:r>
              <a:rPr lang="en-US" dirty="0"/>
              <a:t>[1.5  0.13 2.   0.19 1.   0.  ]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0AF535A-2876-161E-215F-69DD0F54AB7F}"/>
              </a:ext>
            </a:extLst>
          </p:cNvPr>
          <p:cNvSpPr txBox="1"/>
          <p:nvPr/>
        </p:nvSpPr>
        <p:spPr>
          <a:xfrm>
            <a:off x="9502806" y="1816543"/>
            <a:ext cx="2832069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Devide</a:t>
            </a:r>
            <a:r>
              <a:rPr lang="en-US" dirty="0"/>
              <a:t> Dataset to small pieces</a:t>
            </a:r>
          </a:p>
          <a:p>
            <a:endParaRPr lang="en-US" dirty="0"/>
          </a:p>
          <a:p>
            <a:r>
              <a:rPr lang="en-US" dirty="0"/>
              <a:t>D1, D2, …, </a:t>
            </a:r>
            <a:r>
              <a:rPr lang="en-US" dirty="0" err="1"/>
              <a:t>Dn</a:t>
            </a:r>
            <a:endParaRPr lang="en-US" dirty="0"/>
          </a:p>
          <a:p>
            <a:endParaRPr lang="en-US" dirty="0"/>
          </a:p>
          <a:p>
            <a:r>
              <a:rPr lang="en-US" dirty="0"/>
              <a:t>For each Di</a:t>
            </a:r>
          </a:p>
          <a:p>
            <a:r>
              <a:rPr lang="en-US" dirty="0"/>
              <a:t>    find rules among Di</a:t>
            </a:r>
          </a:p>
        </p:txBody>
      </p:sp>
    </p:spTree>
    <p:extLst>
      <p:ext uri="{BB962C8B-B14F-4D97-AF65-F5344CB8AC3E}">
        <p14:creationId xmlns:p14="http://schemas.microsoft.com/office/powerpoint/2010/main" val="33752329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1B925FF-DA54-D1C4-1ED8-4A2F67BEA661}"/>
              </a:ext>
            </a:extLst>
          </p:cNvPr>
          <p:cNvSpPr txBox="1"/>
          <p:nvPr/>
        </p:nvSpPr>
        <p:spPr>
          <a:xfrm>
            <a:off x="7346732" y="735724"/>
            <a:ext cx="4505871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Assumptions: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If one RV occurs more than once in the same image, it is considered only once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Example: Books on the bookshelf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Since each RV in each image is counted at most once, thus </a:t>
            </a:r>
          </a:p>
          <a:p>
            <a:endParaRPr lang="en-US" dirty="0"/>
          </a:p>
          <a:p>
            <a:r>
              <a:rPr lang="en-US" dirty="0"/>
              <a:t>Find similar vectors in 4 images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Problems:</a:t>
            </a:r>
          </a:p>
          <a:p>
            <a:pPr marL="342900" indent="-342900">
              <a:buAutoNum type="arabicPeriod"/>
            </a:pPr>
            <a:r>
              <a:rPr lang="en-US" dirty="0"/>
              <a:t>Define similarity</a:t>
            </a:r>
          </a:p>
          <a:p>
            <a:pPr marL="342900" indent="-342900">
              <a:buAutoNum type="arabicPeriod"/>
            </a:pPr>
            <a:r>
              <a:rPr lang="en-US" dirty="0"/>
              <a:t>SV might not exist in all images, probability</a:t>
            </a:r>
          </a:p>
          <a:p>
            <a:pPr marL="342900" indent="-342900">
              <a:buAutoNum type="arabicPeriod"/>
            </a:pPr>
            <a:r>
              <a:rPr lang="en-US" dirty="0"/>
              <a:t>	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5A39F5-9BA5-8ECC-11F1-6FE9DC73C8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397" y="735724"/>
            <a:ext cx="6565900" cy="529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1654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1B925FF-DA54-D1C4-1ED8-4A2F67BEA661}"/>
              </a:ext>
            </a:extLst>
          </p:cNvPr>
          <p:cNvSpPr txBox="1"/>
          <p:nvPr/>
        </p:nvSpPr>
        <p:spPr>
          <a:xfrm>
            <a:off x="599089" y="1193657"/>
            <a:ext cx="253299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There are three Balls</a:t>
            </a:r>
          </a:p>
          <a:p>
            <a:endParaRPr lang="en-US" dirty="0"/>
          </a:p>
          <a:p>
            <a:r>
              <a:rPr lang="en-US" dirty="0"/>
              <a:t>First has size 0.2.</a:t>
            </a:r>
          </a:p>
          <a:p>
            <a:endParaRPr lang="en-US" dirty="0"/>
          </a:p>
          <a:p>
            <a:r>
              <a:rPr lang="en-US" dirty="0"/>
              <a:t>Second has size 0.3.</a:t>
            </a:r>
          </a:p>
          <a:p>
            <a:endParaRPr lang="en-US" dirty="0"/>
          </a:p>
          <a:p>
            <a:r>
              <a:rPr lang="en-US" dirty="0"/>
              <a:t>Third has size 0.8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363E86-1360-59D9-23AB-0AA235693921}"/>
              </a:ext>
            </a:extLst>
          </p:cNvPr>
          <p:cNvSpPr txBox="1"/>
          <p:nvPr/>
        </p:nvSpPr>
        <p:spPr>
          <a:xfrm>
            <a:off x="3730911" y="3711224"/>
            <a:ext cx="2259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Vague, faulty, fast, adapted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9EFC7B-396B-DDEB-5CDF-FD1693D8D89E}"/>
              </a:ext>
            </a:extLst>
          </p:cNvPr>
          <p:cNvSpPr txBox="1"/>
          <p:nvPr/>
        </p:nvSpPr>
        <p:spPr>
          <a:xfrm>
            <a:off x="4218434" y="1839987"/>
            <a:ext cx="757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Small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D5E37D-E520-43CD-F035-B2DE7A6B761E}"/>
              </a:ext>
            </a:extLst>
          </p:cNvPr>
          <p:cNvSpPr txBox="1"/>
          <p:nvPr/>
        </p:nvSpPr>
        <p:spPr>
          <a:xfrm>
            <a:off x="1030566" y="463867"/>
            <a:ext cx="757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Scene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3CC06D-40BB-A58F-FCDB-69E3BA0D3936}"/>
              </a:ext>
            </a:extLst>
          </p:cNvPr>
          <p:cNvSpPr txBox="1"/>
          <p:nvPr/>
        </p:nvSpPr>
        <p:spPr>
          <a:xfrm>
            <a:off x="4090286" y="444258"/>
            <a:ext cx="10136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Intuitive System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1B052C9-B748-0D1D-E3EC-62FD0015A251}"/>
              </a:ext>
            </a:extLst>
          </p:cNvPr>
          <p:cNvSpPr txBox="1"/>
          <p:nvPr/>
        </p:nvSpPr>
        <p:spPr>
          <a:xfrm>
            <a:off x="7464107" y="463867"/>
            <a:ext cx="10136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Rational System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765603-F22F-E83E-41CD-ED707440D36B}"/>
              </a:ext>
            </a:extLst>
          </p:cNvPr>
          <p:cNvSpPr txBox="1"/>
          <p:nvPr/>
        </p:nvSpPr>
        <p:spPr>
          <a:xfrm>
            <a:off x="7592255" y="1839987"/>
            <a:ext cx="757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34C7E3-B085-F9FE-41AF-2CE25C5D8858}"/>
              </a:ext>
            </a:extLst>
          </p:cNvPr>
          <p:cNvSpPr txBox="1"/>
          <p:nvPr/>
        </p:nvSpPr>
        <p:spPr>
          <a:xfrm>
            <a:off x="7711981" y="2777445"/>
            <a:ext cx="465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164C87B-BC5B-F6DB-1F85-39CDDE94E633}"/>
              </a:ext>
            </a:extLst>
          </p:cNvPr>
          <p:cNvSpPr txBox="1"/>
          <p:nvPr/>
        </p:nvSpPr>
        <p:spPr>
          <a:xfrm>
            <a:off x="8349653" y="2308716"/>
            <a:ext cx="710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2.667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DB899FE-A565-2E5C-0A96-B67C88B9AA85}"/>
              </a:ext>
            </a:extLst>
          </p:cNvPr>
          <p:cNvSpPr txBox="1"/>
          <p:nvPr/>
        </p:nvSpPr>
        <p:spPr>
          <a:xfrm>
            <a:off x="489511" y="5202678"/>
            <a:ext cx="34004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Important to have both systems</a:t>
            </a:r>
          </a:p>
          <a:p>
            <a:r>
              <a:rPr lang="en-US" dirty="0"/>
              <a:t>First think with intuitive system</a:t>
            </a:r>
          </a:p>
          <a:p>
            <a:r>
              <a:rPr lang="en-US" dirty="0"/>
              <a:t>Then use rational system.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C254780-70E1-611D-0336-E2D1E4F0DB9B}"/>
              </a:ext>
            </a:extLst>
          </p:cNvPr>
          <p:cNvSpPr txBox="1"/>
          <p:nvPr/>
        </p:nvSpPr>
        <p:spPr>
          <a:xfrm>
            <a:off x="4226071" y="2777445"/>
            <a:ext cx="757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Big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52EECEA-264D-9B2A-A483-605C16415A57}"/>
              </a:ext>
            </a:extLst>
          </p:cNvPr>
          <p:cNvSpPr txBox="1"/>
          <p:nvPr/>
        </p:nvSpPr>
        <p:spPr>
          <a:xfrm>
            <a:off x="7219660" y="3711224"/>
            <a:ext cx="2259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Accurate, precise, slow, limited.</a:t>
            </a:r>
          </a:p>
        </p:txBody>
      </p:sp>
    </p:spTree>
    <p:extLst>
      <p:ext uri="{BB962C8B-B14F-4D97-AF65-F5344CB8AC3E}">
        <p14:creationId xmlns:p14="http://schemas.microsoft.com/office/powerpoint/2010/main" val="8296876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9DB899FE-A565-2E5C-0A96-B67C88B9AA85}"/>
              </a:ext>
            </a:extLst>
          </p:cNvPr>
          <p:cNvSpPr txBox="1"/>
          <p:nvPr/>
        </p:nvSpPr>
        <p:spPr>
          <a:xfrm>
            <a:off x="594612" y="311456"/>
            <a:ext cx="4614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to implement the first system?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3061C3-FEA3-E95B-5669-5CC96E1B21AE}"/>
              </a:ext>
            </a:extLst>
          </p:cNvPr>
          <p:cNvSpPr txBox="1"/>
          <p:nvPr/>
        </p:nvSpPr>
        <p:spPr>
          <a:xfrm>
            <a:off x="7966842" y="562914"/>
            <a:ext cx="34223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UcPeriod"/>
            </a:pPr>
            <a:r>
              <a:rPr lang="en-US" dirty="0">
                <a:highlight>
                  <a:srgbClr val="00FF00"/>
                </a:highlight>
              </a:rPr>
              <a:t>Sphere, Small, Red, Left</a:t>
            </a:r>
          </a:p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Sphere, Small, </a:t>
            </a:r>
            <a:r>
              <a:rPr lang="en-US" dirty="0">
                <a:highlight>
                  <a:srgbClr val="FF00FF"/>
                </a:highlight>
              </a:rPr>
              <a:t>Green</a:t>
            </a:r>
            <a:r>
              <a:rPr lang="en-US" dirty="0">
                <a:highlight>
                  <a:srgbClr val="FFFF00"/>
                </a:highlight>
              </a:rPr>
              <a:t>, Behind</a:t>
            </a:r>
          </a:p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Cube, Big, </a:t>
            </a:r>
            <a:r>
              <a:rPr lang="en-US" dirty="0">
                <a:highlight>
                  <a:srgbClr val="FF00FF"/>
                </a:highlight>
              </a:rPr>
              <a:t>Green</a:t>
            </a:r>
            <a:r>
              <a:rPr lang="en-US" dirty="0">
                <a:highlight>
                  <a:srgbClr val="FFFF00"/>
                </a:highlight>
              </a:rPr>
              <a:t>, Front</a:t>
            </a:r>
          </a:p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0E72D7-3E3B-EAA2-FF7D-B732B89C5C59}"/>
              </a:ext>
            </a:extLst>
          </p:cNvPr>
          <p:cNvSpPr txBox="1"/>
          <p:nvPr/>
        </p:nvSpPr>
        <p:spPr>
          <a:xfrm>
            <a:off x="594612" y="1305342"/>
            <a:ext cx="4185832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Shape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Cube	Cylinder, Box, shelf, …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Sphere	Ball, Apple, 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Size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Small	small, tiny,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Large	Medium, huge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Color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Red	Orange, Rose, Gold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Green	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Blue	Purple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Black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White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Position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Front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Behind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Left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Right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389A628-622F-57A0-5F11-47FD5941C5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31" r="7" b="7"/>
          <a:stretch/>
        </p:blipFill>
        <p:spPr>
          <a:xfrm>
            <a:off x="5777756" y="110873"/>
            <a:ext cx="1928086" cy="2019600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6673F793-5107-84F5-1EFC-9F96C5152DF1}"/>
              </a:ext>
            </a:extLst>
          </p:cNvPr>
          <p:cNvSpPr/>
          <p:nvPr/>
        </p:nvSpPr>
        <p:spPr>
          <a:xfrm>
            <a:off x="5893383" y="1024579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0D73A21-5B4E-ABCA-68EA-71F9B38C43C6}"/>
              </a:ext>
            </a:extLst>
          </p:cNvPr>
          <p:cNvSpPr/>
          <p:nvPr/>
        </p:nvSpPr>
        <p:spPr>
          <a:xfrm>
            <a:off x="6741801" y="352707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3BE3EF0-293C-F0D3-60A0-2DF596361A8F}"/>
              </a:ext>
            </a:extLst>
          </p:cNvPr>
          <p:cNvSpPr/>
          <p:nvPr/>
        </p:nvSpPr>
        <p:spPr>
          <a:xfrm>
            <a:off x="7208452" y="1587673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pic>
        <p:nvPicPr>
          <p:cNvPr id="20" name="Picture 19" descr="Icon&#10;&#10;Description automatically generated">
            <a:extLst>
              <a:ext uri="{FF2B5EF4-FFF2-40B4-BE49-F238E27FC236}">
                <a16:creationId xmlns:a16="http://schemas.microsoft.com/office/drawing/2014/main" id="{9CAC6693-94AB-68D2-06AA-234BA1470D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08" r="3" b="3"/>
          <a:stretch/>
        </p:blipFill>
        <p:spPr>
          <a:xfrm>
            <a:off x="5777756" y="2249921"/>
            <a:ext cx="1936633" cy="2019600"/>
          </a:xfrm>
          <a:prstGeom prst="rect">
            <a:avLst/>
          </a:prstGeom>
        </p:spPr>
      </p:pic>
      <p:sp>
        <p:nvSpPr>
          <p:cNvPr id="21" name="Oval 20">
            <a:extLst>
              <a:ext uri="{FF2B5EF4-FFF2-40B4-BE49-F238E27FC236}">
                <a16:creationId xmlns:a16="http://schemas.microsoft.com/office/drawing/2014/main" id="{5A422E20-512A-3BA5-CB2A-71D0AA856232}"/>
              </a:ext>
            </a:extLst>
          </p:cNvPr>
          <p:cNvSpPr/>
          <p:nvPr/>
        </p:nvSpPr>
        <p:spPr>
          <a:xfrm>
            <a:off x="7300609" y="3218793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ADF25AD-B46C-5331-B932-8C38061BE185}"/>
              </a:ext>
            </a:extLst>
          </p:cNvPr>
          <p:cNvSpPr/>
          <p:nvPr/>
        </p:nvSpPr>
        <p:spPr>
          <a:xfrm>
            <a:off x="7142469" y="2378272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96A39515-039B-9CEE-A14E-6D8AB6177386}"/>
              </a:ext>
            </a:extLst>
          </p:cNvPr>
          <p:cNvSpPr/>
          <p:nvPr/>
        </p:nvSpPr>
        <p:spPr>
          <a:xfrm>
            <a:off x="5931333" y="3180701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DBA867C-5671-D3B4-4B39-5E0E5CEE5876}"/>
              </a:ext>
            </a:extLst>
          </p:cNvPr>
          <p:cNvSpPr txBox="1"/>
          <p:nvPr/>
        </p:nvSpPr>
        <p:spPr>
          <a:xfrm>
            <a:off x="7867966" y="2659556"/>
            <a:ext cx="34223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UcPeriod"/>
            </a:pPr>
            <a:r>
              <a:rPr lang="en-US" dirty="0">
                <a:highlight>
                  <a:srgbClr val="00FF00"/>
                </a:highlight>
              </a:rPr>
              <a:t>Sphere, Small, Red, Left</a:t>
            </a:r>
          </a:p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Sphere, Small, </a:t>
            </a:r>
            <a:r>
              <a:rPr lang="en-US" dirty="0">
                <a:highlight>
                  <a:srgbClr val="FF00FF"/>
                </a:highlight>
              </a:rPr>
              <a:t>Blue</a:t>
            </a:r>
            <a:r>
              <a:rPr lang="en-US" dirty="0">
                <a:highlight>
                  <a:srgbClr val="FFFF00"/>
                </a:highlight>
              </a:rPr>
              <a:t>, Behind</a:t>
            </a:r>
          </a:p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Cube, Big, </a:t>
            </a:r>
            <a:r>
              <a:rPr lang="en-US" dirty="0">
                <a:highlight>
                  <a:srgbClr val="FF00FF"/>
                </a:highlight>
              </a:rPr>
              <a:t>Blue</a:t>
            </a:r>
            <a:r>
              <a:rPr lang="en-US" dirty="0">
                <a:highlight>
                  <a:srgbClr val="FFFF00"/>
                </a:highlight>
              </a:rPr>
              <a:t>, Front</a:t>
            </a:r>
          </a:p>
          <a:p>
            <a:endParaRPr lang="en-US" dirty="0"/>
          </a:p>
        </p:txBody>
      </p:sp>
      <p:pic>
        <p:nvPicPr>
          <p:cNvPr id="25" name="Picture 24" descr="Icon&#10;&#10;Description automatically generated">
            <a:extLst>
              <a:ext uri="{FF2B5EF4-FFF2-40B4-BE49-F238E27FC236}">
                <a16:creationId xmlns:a16="http://schemas.microsoft.com/office/drawing/2014/main" id="{99A493BC-2B4E-90D6-90CE-7B663BA7CFA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278" r="-7" b="-7"/>
          <a:stretch/>
        </p:blipFill>
        <p:spPr>
          <a:xfrm>
            <a:off x="5781181" y="4531895"/>
            <a:ext cx="1933208" cy="2019600"/>
          </a:xfrm>
          <a:prstGeom prst="rect">
            <a:avLst/>
          </a:prstGeom>
        </p:spPr>
      </p:pic>
      <p:sp>
        <p:nvSpPr>
          <p:cNvPr id="26" name="Oval 25">
            <a:extLst>
              <a:ext uri="{FF2B5EF4-FFF2-40B4-BE49-F238E27FC236}">
                <a16:creationId xmlns:a16="http://schemas.microsoft.com/office/drawing/2014/main" id="{F2BE0419-6836-5890-18EA-342C15B46621}"/>
              </a:ext>
            </a:extLst>
          </p:cNvPr>
          <p:cNvSpPr/>
          <p:nvPr/>
        </p:nvSpPr>
        <p:spPr>
          <a:xfrm>
            <a:off x="6844099" y="4743099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AC3D6417-C0B4-03E9-8DEC-350BE5D49F0C}"/>
              </a:ext>
            </a:extLst>
          </p:cNvPr>
          <p:cNvSpPr/>
          <p:nvPr/>
        </p:nvSpPr>
        <p:spPr>
          <a:xfrm>
            <a:off x="6975578" y="5783317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5240009-22B3-BD7F-CD83-D920CCAA90ED}"/>
              </a:ext>
            </a:extLst>
          </p:cNvPr>
          <p:cNvSpPr/>
          <p:nvPr/>
        </p:nvSpPr>
        <p:spPr>
          <a:xfrm>
            <a:off x="5938497" y="5106837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2E4CF67-4FBE-969E-95D0-0577ABF8C7C1}"/>
              </a:ext>
            </a:extLst>
          </p:cNvPr>
          <p:cNvSpPr txBox="1"/>
          <p:nvPr/>
        </p:nvSpPr>
        <p:spPr>
          <a:xfrm>
            <a:off x="7903363" y="4882668"/>
            <a:ext cx="34223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UcPeriod"/>
            </a:pPr>
            <a:r>
              <a:rPr lang="en-US" dirty="0">
                <a:highlight>
                  <a:srgbClr val="00FF00"/>
                </a:highlight>
              </a:rPr>
              <a:t>Sphere, Small, Red, Left</a:t>
            </a:r>
          </a:p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Sphere, Small, </a:t>
            </a:r>
            <a:r>
              <a:rPr lang="en-US" dirty="0">
                <a:highlight>
                  <a:srgbClr val="FF00FF"/>
                </a:highlight>
              </a:rPr>
              <a:t>Blue</a:t>
            </a:r>
            <a:r>
              <a:rPr lang="en-US" dirty="0">
                <a:highlight>
                  <a:srgbClr val="FFFF00"/>
                </a:highlight>
              </a:rPr>
              <a:t>, Behind</a:t>
            </a:r>
          </a:p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Cube, Big, </a:t>
            </a:r>
            <a:r>
              <a:rPr lang="en-US" dirty="0">
                <a:highlight>
                  <a:srgbClr val="FF00FF"/>
                </a:highlight>
              </a:rPr>
              <a:t>Red</a:t>
            </a:r>
            <a:r>
              <a:rPr lang="en-US" dirty="0">
                <a:highlight>
                  <a:srgbClr val="FFFF00"/>
                </a:highlight>
              </a:rPr>
              <a:t>, Front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64507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173C773-10D5-2FE3-0482-D71CF55B92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17" y="132963"/>
            <a:ext cx="3038885" cy="2026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0C336ECA-0517-9C03-462B-76648529BA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88" y="2323650"/>
            <a:ext cx="2856390" cy="2137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D75CCB94-0794-BF1E-825F-4D31AF7C35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87" y="4569748"/>
            <a:ext cx="3038886" cy="2155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53061C3-FEA3-E95B-5669-5CC96E1B21AE}"/>
              </a:ext>
            </a:extLst>
          </p:cNvPr>
          <p:cNvSpPr txBox="1"/>
          <p:nvPr/>
        </p:nvSpPr>
        <p:spPr>
          <a:xfrm>
            <a:off x="3071791" y="883750"/>
            <a:ext cx="34223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Cube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Big</a:t>
            </a:r>
            <a:r>
              <a:rPr lang="en-US" dirty="0"/>
              <a:t>, Blue, </a:t>
            </a:r>
            <a:r>
              <a:rPr lang="en-US" dirty="0">
                <a:highlight>
                  <a:srgbClr val="FFFF00"/>
                </a:highlight>
              </a:rPr>
              <a:t>Front</a:t>
            </a:r>
          </a:p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Sphere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Big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Red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Behind</a:t>
            </a:r>
          </a:p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Sphere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Small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Red</a:t>
            </a:r>
            <a:r>
              <a:rPr lang="en-US" dirty="0"/>
              <a:t>, Right</a:t>
            </a:r>
          </a:p>
          <a:p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673F793-5107-84F5-1EFC-9F96C5152DF1}"/>
              </a:ext>
            </a:extLst>
          </p:cNvPr>
          <p:cNvSpPr/>
          <p:nvPr/>
        </p:nvSpPr>
        <p:spPr>
          <a:xfrm>
            <a:off x="608188" y="1873872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0D73A21-5B4E-ABCA-68EA-71F9B38C43C6}"/>
              </a:ext>
            </a:extLst>
          </p:cNvPr>
          <p:cNvSpPr/>
          <p:nvPr/>
        </p:nvSpPr>
        <p:spPr>
          <a:xfrm>
            <a:off x="796071" y="1244131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3BE3EF0-293C-F0D3-60A0-2DF596361A8F}"/>
              </a:ext>
            </a:extLst>
          </p:cNvPr>
          <p:cNvSpPr/>
          <p:nvPr/>
        </p:nvSpPr>
        <p:spPr>
          <a:xfrm>
            <a:off x="593455" y="204713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A422E20-512A-3BA5-CB2A-71D0AA856232}"/>
              </a:ext>
            </a:extLst>
          </p:cNvPr>
          <p:cNvSpPr/>
          <p:nvPr/>
        </p:nvSpPr>
        <p:spPr>
          <a:xfrm>
            <a:off x="2084203" y="2769165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ADF25AD-B46C-5331-B932-8C38061BE185}"/>
              </a:ext>
            </a:extLst>
          </p:cNvPr>
          <p:cNvSpPr/>
          <p:nvPr/>
        </p:nvSpPr>
        <p:spPr>
          <a:xfrm>
            <a:off x="1946142" y="3635094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96A39515-039B-9CEE-A14E-6D8AB6177386}"/>
              </a:ext>
            </a:extLst>
          </p:cNvPr>
          <p:cNvSpPr/>
          <p:nvPr/>
        </p:nvSpPr>
        <p:spPr>
          <a:xfrm>
            <a:off x="412538" y="3521611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DBA867C-5671-D3B4-4B39-5E0E5CEE5876}"/>
              </a:ext>
            </a:extLst>
          </p:cNvPr>
          <p:cNvSpPr txBox="1"/>
          <p:nvPr/>
        </p:nvSpPr>
        <p:spPr>
          <a:xfrm>
            <a:off x="3154930" y="2921446"/>
            <a:ext cx="34223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Cube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Big</a:t>
            </a:r>
            <a:r>
              <a:rPr lang="en-US" dirty="0"/>
              <a:t>, Blue, Left</a:t>
            </a:r>
          </a:p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Sphere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Small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Red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Behind</a:t>
            </a:r>
          </a:p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Sphere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Big</a:t>
            </a:r>
            <a:r>
              <a:rPr lang="en-US" dirty="0"/>
              <a:t>, Green, </a:t>
            </a:r>
            <a:r>
              <a:rPr lang="en-US" dirty="0">
                <a:highlight>
                  <a:srgbClr val="FFFF00"/>
                </a:highlight>
              </a:rPr>
              <a:t>Front</a:t>
            </a:r>
          </a:p>
          <a:p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EA29935-2A2A-B43E-C1A0-0D6082F12A7B}"/>
              </a:ext>
            </a:extLst>
          </p:cNvPr>
          <p:cNvSpPr/>
          <p:nvPr/>
        </p:nvSpPr>
        <p:spPr>
          <a:xfrm>
            <a:off x="417579" y="6058210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DAA15ED-2077-3B94-D487-7AD1D37A352F}"/>
              </a:ext>
            </a:extLst>
          </p:cNvPr>
          <p:cNvSpPr/>
          <p:nvPr/>
        </p:nvSpPr>
        <p:spPr>
          <a:xfrm>
            <a:off x="1201304" y="5793498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22CBD9-F434-4AD6-1C15-8925F243D897}"/>
              </a:ext>
            </a:extLst>
          </p:cNvPr>
          <p:cNvSpPr txBox="1"/>
          <p:nvPr/>
        </p:nvSpPr>
        <p:spPr>
          <a:xfrm>
            <a:off x="3320950" y="5331833"/>
            <a:ext cx="34223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Sphere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Big</a:t>
            </a:r>
            <a:r>
              <a:rPr lang="en-US" dirty="0"/>
              <a:t>, Green, </a:t>
            </a:r>
            <a:r>
              <a:rPr lang="en-US" dirty="0">
                <a:highlight>
                  <a:srgbClr val="FFFF00"/>
                </a:highlight>
              </a:rPr>
              <a:t>Front</a:t>
            </a:r>
          </a:p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Cube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Big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Red</a:t>
            </a:r>
            <a:r>
              <a:rPr lang="en-US" dirty="0"/>
              <a:t>, Right</a:t>
            </a:r>
          </a:p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Sphere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Small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Red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Behind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5DC98C-CEC8-CAEC-15C2-E88D0D5706D9}"/>
              </a:ext>
            </a:extLst>
          </p:cNvPr>
          <p:cNvSpPr txBox="1"/>
          <p:nvPr/>
        </p:nvSpPr>
        <p:spPr>
          <a:xfrm>
            <a:off x="7442593" y="683106"/>
            <a:ext cx="4442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First, search attribute by attribute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7D7668C-374B-DD95-6723-44C959CECB4E}"/>
              </a:ext>
            </a:extLst>
          </p:cNvPr>
          <p:cNvSpPr txBox="1"/>
          <p:nvPr/>
        </p:nvSpPr>
        <p:spPr>
          <a:xfrm>
            <a:off x="7908240" y="1352803"/>
            <a:ext cx="289290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Rules can be found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Big, Cube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Big, Sphere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Sphere, Behind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Red, Behind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Sphere, Red, Behind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Sphere, Small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Sphere, 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Small Red,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Sphere, Small, Red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7F491C-B8A4-AC40-8467-CC280FAD66D7}"/>
              </a:ext>
            </a:extLst>
          </p:cNvPr>
          <p:cNvSpPr txBox="1"/>
          <p:nvPr/>
        </p:nvSpPr>
        <p:spPr>
          <a:xfrm>
            <a:off x="7908240" y="4569748"/>
            <a:ext cx="1012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 rules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5D26DD76-FFF7-A832-FD87-4674211A33AF}"/>
              </a:ext>
            </a:extLst>
          </p:cNvPr>
          <p:cNvSpPr/>
          <p:nvPr/>
        </p:nvSpPr>
        <p:spPr>
          <a:xfrm>
            <a:off x="615154" y="5018792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26744039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1" descr="Shape, background pattern&#10;&#10;Description automatically generated">
            <a:extLst>
              <a:ext uri="{FF2B5EF4-FFF2-40B4-BE49-F238E27FC236}">
                <a16:creationId xmlns:a16="http://schemas.microsoft.com/office/drawing/2014/main" id="{23533360-BC4E-140D-5F2A-B15924C9F1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740" r="17212" b="2"/>
          <a:stretch/>
        </p:blipFill>
        <p:spPr>
          <a:xfrm>
            <a:off x="7968222" y="10"/>
            <a:ext cx="4223778" cy="6857990"/>
          </a:xfrm>
          <a:custGeom>
            <a:avLst/>
            <a:gdLst/>
            <a:ahLst/>
            <a:cxnLst/>
            <a:rect l="l" t="t" r="r" b="b"/>
            <a:pathLst>
              <a:path w="4223778" h="6865951">
                <a:moveTo>
                  <a:pt x="478794" y="0"/>
                </a:moveTo>
                <a:lnTo>
                  <a:pt x="4223778" y="0"/>
                </a:lnTo>
                <a:lnTo>
                  <a:pt x="4223778" y="6865951"/>
                </a:lnTo>
                <a:lnTo>
                  <a:pt x="52221" y="6865951"/>
                </a:lnTo>
                <a:lnTo>
                  <a:pt x="49989" y="6844695"/>
                </a:lnTo>
                <a:cubicBezTo>
                  <a:pt x="46440" y="6810509"/>
                  <a:pt x="42891" y="6776323"/>
                  <a:pt x="41304" y="6765443"/>
                </a:cubicBezTo>
                <a:cubicBezTo>
                  <a:pt x="35681" y="6732842"/>
                  <a:pt x="13533" y="6716945"/>
                  <a:pt x="11182" y="6694817"/>
                </a:cubicBezTo>
                <a:cubicBezTo>
                  <a:pt x="16764" y="6697663"/>
                  <a:pt x="14835" y="6635151"/>
                  <a:pt x="10913" y="6627127"/>
                </a:cubicBezTo>
                <a:cubicBezTo>
                  <a:pt x="19564" y="6579282"/>
                  <a:pt x="-12861" y="6585665"/>
                  <a:pt x="5999" y="6527525"/>
                </a:cubicBezTo>
                <a:cubicBezTo>
                  <a:pt x="12287" y="6468687"/>
                  <a:pt x="19003" y="6409739"/>
                  <a:pt x="7685" y="6346547"/>
                </a:cubicBezTo>
                <a:cubicBezTo>
                  <a:pt x="31149" y="6240430"/>
                  <a:pt x="5895" y="6134229"/>
                  <a:pt x="12535" y="6084924"/>
                </a:cubicBezTo>
                <a:cubicBezTo>
                  <a:pt x="14696" y="6024961"/>
                  <a:pt x="53867" y="6020785"/>
                  <a:pt x="45320" y="5989742"/>
                </a:cubicBezTo>
                <a:cubicBezTo>
                  <a:pt x="41264" y="5940899"/>
                  <a:pt x="43258" y="5932095"/>
                  <a:pt x="40418" y="5889597"/>
                </a:cubicBezTo>
                <a:cubicBezTo>
                  <a:pt x="20860" y="5848611"/>
                  <a:pt x="51187" y="5792775"/>
                  <a:pt x="49796" y="5755774"/>
                </a:cubicBezTo>
                <a:cubicBezTo>
                  <a:pt x="43522" y="5734342"/>
                  <a:pt x="37368" y="5692606"/>
                  <a:pt x="49956" y="5684909"/>
                </a:cubicBezTo>
                <a:cubicBezTo>
                  <a:pt x="52825" y="5660429"/>
                  <a:pt x="62553" y="5623499"/>
                  <a:pt x="67011" y="5608897"/>
                </a:cubicBezTo>
                <a:lnTo>
                  <a:pt x="76701" y="5597290"/>
                </a:lnTo>
                <a:cubicBezTo>
                  <a:pt x="87717" y="5587442"/>
                  <a:pt x="82431" y="5550877"/>
                  <a:pt x="89120" y="5529641"/>
                </a:cubicBezTo>
                <a:cubicBezTo>
                  <a:pt x="69291" y="5496375"/>
                  <a:pt x="118554" y="5526326"/>
                  <a:pt x="94330" y="5470852"/>
                </a:cubicBezTo>
                <a:cubicBezTo>
                  <a:pt x="95483" y="5449506"/>
                  <a:pt x="114690" y="5429653"/>
                  <a:pt x="116139" y="5390946"/>
                </a:cubicBezTo>
                <a:cubicBezTo>
                  <a:pt x="127589" y="5337323"/>
                  <a:pt x="132794" y="5338384"/>
                  <a:pt x="135560" y="5284344"/>
                </a:cubicBezTo>
                <a:cubicBezTo>
                  <a:pt x="143629" y="5226223"/>
                  <a:pt x="148113" y="5192743"/>
                  <a:pt x="158141" y="5143920"/>
                </a:cubicBezTo>
                <a:cubicBezTo>
                  <a:pt x="170128" y="5118849"/>
                  <a:pt x="159838" y="5102006"/>
                  <a:pt x="174950" y="5088188"/>
                </a:cubicBezTo>
                <a:cubicBezTo>
                  <a:pt x="197620" y="5107654"/>
                  <a:pt x="181875" y="4983257"/>
                  <a:pt x="203603" y="5010764"/>
                </a:cubicBezTo>
                <a:lnTo>
                  <a:pt x="258582" y="4919969"/>
                </a:lnTo>
                <a:cubicBezTo>
                  <a:pt x="238838" y="4883087"/>
                  <a:pt x="271098" y="4853332"/>
                  <a:pt x="287910" y="4849612"/>
                </a:cubicBezTo>
                <a:cubicBezTo>
                  <a:pt x="294156" y="4811643"/>
                  <a:pt x="286101" y="4834074"/>
                  <a:pt x="305439" y="4799017"/>
                </a:cubicBezTo>
                <a:cubicBezTo>
                  <a:pt x="322572" y="4758926"/>
                  <a:pt x="352642" y="4705848"/>
                  <a:pt x="373456" y="4667754"/>
                </a:cubicBezTo>
                <a:cubicBezTo>
                  <a:pt x="384080" y="4649919"/>
                  <a:pt x="401158" y="4670663"/>
                  <a:pt x="407944" y="4574050"/>
                </a:cubicBezTo>
                <a:cubicBezTo>
                  <a:pt x="408098" y="4548109"/>
                  <a:pt x="427782" y="4503327"/>
                  <a:pt x="425133" y="4462469"/>
                </a:cubicBezTo>
                <a:lnTo>
                  <a:pt x="433890" y="4364681"/>
                </a:lnTo>
                <a:cubicBezTo>
                  <a:pt x="430018" y="4339230"/>
                  <a:pt x="435361" y="4287915"/>
                  <a:pt x="440691" y="4222147"/>
                </a:cubicBezTo>
                <a:cubicBezTo>
                  <a:pt x="451463" y="4164562"/>
                  <a:pt x="497377" y="4067298"/>
                  <a:pt x="503057" y="3977136"/>
                </a:cubicBezTo>
                <a:cubicBezTo>
                  <a:pt x="519229" y="3939837"/>
                  <a:pt x="472839" y="3875689"/>
                  <a:pt x="507582" y="3776020"/>
                </a:cubicBezTo>
                <a:cubicBezTo>
                  <a:pt x="497716" y="3757477"/>
                  <a:pt x="518006" y="3707185"/>
                  <a:pt x="521577" y="3692206"/>
                </a:cubicBezTo>
                <a:cubicBezTo>
                  <a:pt x="525148" y="3677227"/>
                  <a:pt x="526352" y="3687655"/>
                  <a:pt x="529009" y="3686147"/>
                </a:cubicBezTo>
                <a:cubicBezTo>
                  <a:pt x="531848" y="3650325"/>
                  <a:pt x="545504" y="3563351"/>
                  <a:pt x="551870" y="3514534"/>
                </a:cubicBezTo>
                <a:cubicBezTo>
                  <a:pt x="561331" y="3487751"/>
                  <a:pt x="581973" y="3426419"/>
                  <a:pt x="567205" y="3393248"/>
                </a:cubicBezTo>
                <a:cubicBezTo>
                  <a:pt x="585208" y="3400657"/>
                  <a:pt x="563566" y="3353906"/>
                  <a:pt x="579630" y="3344723"/>
                </a:cubicBezTo>
                <a:cubicBezTo>
                  <a:pt x="592861" y="3339338"/>
                  <a:pt x="589379" y="3323900"/>
                  <a:pt x="592672" y="3310978"/>
                </a:cubicBezTo>
                <a:cubicBezTo>
                  <a:pt x="605351" y="3299735"/>
                  <a:pt x="594296" y="3237176"/>
                  <a:pt x="589270" y="3216655"/>
                </a:cubicBezTo>
                <a:cubicBezTo>
                  <a:pt x="566909" y="3160431"/>
                  <a:pt x="626099" y="3142203"/>
                  <a:pt x="609663" y="3096973"/>
                </a:cubicBezTo>
                <a:cubicBezTo>
                  <a:pt x="609191" y="3084373"/>
                  <a:pt x="615889" y="3033331"/>
                  <a:pt x="618886" y="3023628"/>
                </a:cubicBezTo>
                <a:lnTo>
                  <a:pt x="630425" y="2998646"/>
                </a:lnTo>
                <a:lnTo>
                  <a:pt x="640017" y="2995914"/>
                </a:lnTo>
                <a:lnTo>
                  <a:pt x="643600" y="2978244"/>
                </a:lnTo>
                <a:lnTo>
                  <a:pt x="659520" y="2950805"/>
                </a:lnTo>
                <a:cubicBezTo>
                  <a:pt x="620152" y="2937671"/>
                  <a:pt x="687598" y="2860550"/>
                  <a:pt x="650890" y="2864933"/>
                </a:cubicBezTo>
                <a:cubicBezTo>
                  <a:pt x="663707" y="2817056"/>
                  <a:pt x="662078" y="2779813"/>
                  <a:pt x="640210" y="2741864"/>
                </a:cubicBezTo>
                <a:cubicBezTo>
                  <a:pt x="634452" y="2649732"/>
                  <a:pt x="665268" y="2597914"/>
                  <a:pt x="639387" y="2510931"/>
                </a:cubicBezTo>
                <a:cubicBezTo>
                  <a:pt x="645574" y="2407642"/>
                  <a:pt x="671719" y="2317589"/>
                  <a:pt x="680438" y="2227415"/>
                </a:cubicBezTo>
                <a:cubicBezTo>
                  <a:pt x="664175" y="2189847"/>
                  <a:pt x="704423" y="2141655"/>
                  <a:pt x="688135" y="2054289"/>
                </a:cubicBezTo>
                <a:cubicBezTo>
                  <a:pt x="683239" y="2048201"/>
                  <a:pt x="684029" y="1979567"/>
                  <a:pt x="681480" y="1972202"/>
                </a:cubicBezTo>
                <a:lnTo>
                  <a:pt x="686247" y="1917474"/>
                </a:lnTo>
                <a:lnTo>
                  <a:pt x="679783" y="1862721"/>
                </a:lnTo>
                <a:cubicBezTo>
                  <a:pt x="683677" y="1851209"/>
                  <a:pt x="688980" y="1824057"/>
                  <a:pt x="686639" y="1818227"/>
                </a:cubicBezTo>
                <a:lnTo>
                  <a:pt x="658235" y="1742488"/>
                </a:lnTo>
                <a:cubicBezTo>
                  <a:pt x="645662" y="1715201"/>
                  <a:pt x="661423" y="1719638"/>
                  <a:pt x="636990" y="1638389"/>
                </a:cubicBezTo>
                <a:cubicBezTo>
                  <a:pt x="626351" y="1601441"/>
                  <a:pt x="629414" y="1617134"/>
                  <a:pt x="602059" y="1570807"/>
                </a:cubicBezTo>
                <a:lnTo>
                  <a:pt x="570903" y="1513173"/>
                </a:lnTo>
                <a:cubicBezTo>
                  <a:pt x="570781" y="1503175"/>
                  <a:pt x="550561" y="1468055"/>
                  <a:pt x="550438" y="1458058"/>
                </a:cubicBezTo>
                <a:cubicBezTo>
                  <a:pt x="556848" y="1428101"/>
                  <a:pt x="546263" y="1422712"/>
                  <a:pt x="531416" y="1385478"/>
                </a:cubicBezTo>
                <a:cubicBezTo>
                  <a:pt x="527790" y="1370753"/>
                  <a:pt x="490725" y="1304050"/>
                  <a:pt x="501981" y="1265452"/>
                </a:cubicBezTo>
                <a:cubicBezTo>
                  <a:pt x="501825" y="1234781"/>
                  <a:pt x="490462" y="1187660"/>
                  <a:pt x="487370" y="1141743"/>
                </a:cubicBezTo>
                <a:cubicBezTo>
                  <a:pt x="484278" y="1095826"/>
                  <a:pt x="483852" y="1028118"/>
                  <a:pt x="483427" y="989948"/>
                </a:cubicBezTo>
                <a:cubicBezTo>
                  <a:pt x="483001" y="951779"/>
                  <a:pt x="494678" y="945984"/>
                  <a:pt x="484820" y="912725"/>
                </a:cubicBezTo>
                <a:cubicBezTo>
                  <a:pt x="467566" y="854951"/>
                  <a:pt x="510777" y="860797"/>
                  <a:pt x="475093" y="812798"/>
                </a:cubicBezTo>
                <a:cubicBezTo>
                  <a:pt x="461960" y="787034"/>
                  <a:pt x="498505" y="551948"/>
                  <a:pt x="461972" y="450605"/>
                </a:cubicBezTo>
                <a:cubicBezTo>
                  <a:pt x="470167" y="357604"/>
                  <a:pt x="458694" y="431306"/>
                  <a:pt x="465015" y="372906"/>
                </a:cubicBezTo>
                <a:cubicBezTo>
                  <a:pt x="503427" y="364177"/>
                  <a:pt x="489736" y="290341"/>
                  <a:pt x="490377" y="246134"/>
                </a:cubicBezTo>
                <a:cubicBezTo>
                  <a:pt x="491019" y="201927"/>
                  <a:pt x="449725" y="138160"/>
                  <a:pt x="468864" y="107666"/>
                </a:cubicBezTo>
                <a:cubicBezTo>
                  <a:pt x="468282" y="89794"/>
                  <a:pt x="477749" y="76947"/>
                  <a:pt x="477167" y="59075"/>
                </a:cubicBezTo>
                <a:lnTo>
                  <a:pt x="472992" y="14560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ABE8B67-807B-462B-FD2F-21C85B258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4" y="609600"/>
            <a:ext cx="6831188" cy="1322887"/>
          </a:xfrm>
        </p:spPr>
        <p:txBody>
          <a:bodyPr>
            <a:normAutofit/>
          </a:bodyPr>
          <a:lstStyle/>
          <a:p>
            <a:r>
              <a:rPr lang="de-DE" dirty="0" err="1"/>
              <a:t>Introduction</a:t>
            </a:r>
            <a:endParaRPr lang="en-US" dirty="0"/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B3AB9ED1-C879-2195-C9A3-75FCB2FECF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7035" y="2194102"/>
            <a:ext cx="6516216" cy="390858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000" dirty="0"/>
              <a:t>VQA: Human asks system to answer questions</a:t>
            </a:r>
          </a:p>
          <a:p>
            <a:pPr marL="514350" indent="-514350">
              <a:buFont typeface="+mj-lt"/>
              <a:buAutoNum type="arabicPeriod"/>
            </a:pPr>
            <a:endParaRPr lang="en-US" sz="2000" dirty="0"/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This project attempts to have the system learn rules and solve the task itself.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The system observes nature and then draws conclusions from nature. </a:t>
            </a:r>
          </a:p>
        </p:txBody>
      </p:sp>
    </p:spTree>
    <p:extLst>
      <p:ext uri="{BB962C8B-B14F-4D97-AF65-F5344CB8AC3E}">
        <p14:creationId xmlns:p14="http://schemas.microsoft.com/office/powerpoint/2010/main" val="37295858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173C773-10D5-2FE3-0482-D71CF55B92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87" y="188784"/>
            <a:ext cx="3038885" cy="2026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0C336ECA-0517-9C03-462B-76648529BA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88" y="2323650"/>
            <a:ext cx="2856390" cy="2137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D75CCB94-0794-BF1E-825F-4D31AF7C35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87" y="4569748"/>
            <a:ext cx="3038886" cy="2155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53061C3-FEA3-E95B-5669-5CC96E1B21AE}"/>
              </a:ext>
            </a:extLst>
          </p:cNvPr>
          <p:cNvSpPr txBox="1"/>
          <p:nvPr/>
        </p:nvSpPr>
        <p:spPr>
          <a:xfrm>
            <a:off x="3071791" y="883750"/>
            <a:ext cx="34223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Cube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Big</a:t>
            </a:r>
            <a:r>
              <a:rPr lang="en-US" dirty="0"/>
              <a:t>, Blue, </a:t>
            </a:r>
            <a:r>
              <a:rPr lang="en-US" dirty="0">
                <a:highlight>
                  <a:srgbClr val="FFFF00"/>
                </a:highlight>
              </a:rPr>
              <a:t>Front</a:t>
            </a:r>
          </a:p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Sphere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Big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Red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Behind</a:t>
            </a:r>
          </a:p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Sphere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Small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Red</a:t>
            </a:r>
            <a:r>
              <a:rPr lang="en-US" dirty="0"/>
              <a:t>, Right</a:t>
            </a:r>
          </a:p>
          <a:p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673F793-5107-84F5-1EFC-9F96C5152DF1}"/>
              </a:ext>
            </a:extLst>
          </p:cNvPr>
          <p:cNvSpPr/>
          <p:nvPr/>
        </p:nvSpPr>
        <p:spPr>
          <a:xfrm>
            <a:off x="608188" y="1873872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0D73A21-5B4E-ABCA-68EA-71F9B38C43C6}"/>
              </a:ext>
            </a:extLst>
          </p:cNvPr>
          <p:cNvSpPr/>
          <p:nvPr/>
        </p:nvSpPr>
        <p:spPr>
          <a:xfrm>
            <a:off x="810804" y="1210420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3BE3EF0-293C-F0D3-60A0-2DF596361A8F}"/>
              </a:ext>
            </a:extLst>
          </p:cNvPr>
          <p:cNvSpPr/>
          <p:nvPr/>
        </p:nvSpPr>
        <p:spPr>
          <a:xfrm>
            <a:off x="1887940" y="1352803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A422E20-512A-3BA5-CB2A-71D0AA856232}"/>
              </a:ext>
            </a:extLst>
          </p:cNvPr>
          <p:cNvSpPr/>
          <p:nvPr/>
        </p:nvSpPr>
        <p:spPr>
          <a:xfrm>
            <a:off x="1592631" y="4164138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ADF25AD-B46C-5331-B932-8C38061BE185}"/>
              </a:ext>
            </a:extLst>
          </p:cNvPr>
          <p:cNvSpPr/>
          <p:nvPr/>
        </p:nvSpPr>
        <p:spPr>
          <a:xfrm>
            <a:off x="1886548" y="3026979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96A39515-039B-9CEE-A14E-6D8AB6177386}"/>
              </a:ext>
            </a:extLst>
          </p:cNvPr>
          <p:cNvSpPr/>
          <p:nvPr/>
        </p:nvSpPr>
        <p:spPr>
          <a:xfrm>
            <a:off x="412538" y="3521611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DBA867C-5671-D3B4-4B39-5E0E5CEE5876}"/>
              </a:ext>
            </a:extLst>
          </p:cNvPr>
          <p:cNvSpPr txBox="1"/>
          <p:nvPr/>
        </p:nvSpPr>
        <p:spPr>
          <a:xfrm>
            <a:off x="3154930" y="2921446"/>
            <a:ext cx="34223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Cube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Big</a:t>
            </a:r>
            <a:r>
              <a:rPr lang="en-US" dirty="0"/>
              <a:t>, Blue, Left</a:t>
            </a:r>
          </a:p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Sphere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Small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Red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Behind</a:t>
            </a:r>
          </a:p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Sphere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Big</a:t>
            </a:r>
            <a:r>
              <a:rPr lang="en-US" dirty="0"/>
              <a:t>, Green, </a:t>
            </a:r>
            <a:r>
              <a:rPr lang="en-US" dirty="0">
                <a:highlight>
                  <a:srgbClr val="FFFF00"/>
                </a:highlight>
              </a:rPr>
              <a:t>Front</a:t>
            </a:r>
          </a:p>
          <a:p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EA29935-2A2A-B43E-C1A0-0D6082F12A7B}"/>
              </a:ext>
            </a:extLst>
          </p:cNvPr>
          <p:cNvSpPr/>
          <p:nvPr/>
        </p:nvSpPr>
        <p:spPr>
          <a:xfrm>
            <a:off x="417579" y="6058210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DAA15ED-2077-3B94-D487-7AD1D37A352F}"/>
              </a:ext>
            </a:extLst>
          </p:cNvPr>
          <p:cNvSpPr/>
          <p:nvPr/>
        </p:nvSpPr>
        <p:spPr>
          <a:xfrm>
            <a:off x="1390988" y="5451112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22CBD9-F434-4AD6-1C15-8925F243D897}"/>
              </a:ext>
            </a:extLst>
          </p:cNvPr>
          <p:cNvSpPr txBox="1"/>
          <p:nvPr/>
        </p:nvSpPr>
        <p:spPr>
          <a:xfrm>
            <a:off x="3320950" y="5331833"/>
            <a:ext cx="34223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Sphere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Big</a:t>
            </a:r>
            <a:r>
              <a:rPr lang="en-US" dirty="0"/>
              <a:t>, Green, </a:t>
            </a:r>
            <a:r>
              <a:rPr lang="en-US" dirty="0">
                <a:highlight>
                  <a:srgbClr val="FFFF00"/>
                </a:highlight>
              </a:rPr>
              <a:t>Front</a:t>
            </a:r>
          </a:p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Cube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Big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Red</a:t>
            </a:r>
            <a:r>
              <a:rPr lang="en-US" dirty="0"/>
              <a:t>, Right</a:t>
            </a:r>
          </a:p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Sphere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Small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Red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Behind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5DC98C-CEC8-CAEC-15C2-E88D0D5706D9}"/>
              </a:ext>
            </a:extLst>
          </p:cNvPr>
          <p:cNvSpPr txBox="1"/>
          <p:nvPr/>
        </p:nvSpPr>
        <p:spPr>
          <a:xfrm>
            <a:off x="7442593" y="683106"/>
            <a:ext cx="4442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First, search attribute by attribute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7D7668C-374B-DD95-6723-44C959CECB4E}"/>
              </a:ext>
            </a:extLst>
          </p:cNvPr>
          <p:cNvSpPr txBox="1"/>
          <p:nvPr/>
        </p:nvSpPr>
        <p:spPr>
          <a:xfrm>
            <a:off x="7908240" y="1352803"/>
            <a:ext cx="289290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Rules can be found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Big, Cube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Big, Sphere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Sphere, Behind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Red, Behind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Sphere, Red, Behind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Sphere, Small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Sphere, 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Small Red,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Sphere, Small, Red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7F491C-B8A4-AC40-8467-CC280FAD66D7}"/>
              </a:ext>
            </a:extLst>
          </p:cNvPr>
          <p:cNvSpPr txBox="1"/>
          <p:nvPr/>
        </p:nvSpPr>
        <p:spPr>
          <a:xfrm>
            <a:off x="7908240" y="4569748"/>
            <a:ext cx="1012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 rules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5D26DD76-FFF7-A832-FD87-4674211A33AF}"/>
              </a:ext>
            </a:extLst>
          </p:cNvPr>
          <p:cNvSpPr/>
          <p:nvPr/>
        </p:nvSpPr>
        <p:spPr>
          <a:xfrm>
            <a:off x="615154" y="5018792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9364250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pool ball&#10;&#10;Description automatically generated">
            <a:extLst>
              <a:ext uri="{FF2B5EF4-FFF2-40B4-BE49-F238E27FC236}">
                <a16:creationId xmlns:a16="http://schemas.microsoft.com/office/drawing/2014/main" id="{F439F309-8A1E-D973-7FCB-AD33E6D780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7412" y="962846"/>
            <a:ext cx="1928086" cy="19280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53061C3-FEA3-E95B-5669-5CC96E1B21AE}"/>
              </a:ext>
            </a:extLst>
          </p:cNvPr>
          <p:cNvSpPr txBox="1"/>
          <p:nvPr/>
        </p:nvSpPr>
        <p:spPr>
          <a:xfrm>
            <a:off x="2616863" y="962846"/>
            <a:ext cx="34223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Sphere</a:t>
            </a:r>
            <a:r>
              <a:rPr lang="en-US" dirty="0"/>
              <a:t>, </a:t>
            </a:r>
            <a:r>
              <a:rPr lang="en-US" dirty="0">
                <a:highlight>
                  <a:srgbClr val="00FF00"/>
                </a:highlight>
              </a:rPr>
              <a:t>Small</a:t>
            </a:r>
            <a:r>
              <a:rPr lang="en-US" dirty="0"/>
              <a:t>, Red, Left</a:t>
            </a:r>
          </a:p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Sphere</a:t>
            </a:r>
            <a:r>
              <a:rPr lang="en-US" dirty="0"/>
              <a:t>, </a:t>
            </a:r>
            <a:r>
              <a:rPr lang="en-US" dirty="0">
                <a:highlight>
                  <a:srgbClr val="00FF00"/>
                </a:highlight>
              </a:rPr>
              <a:t>Big</a:t>
            </a:r>
            <a:r>
              <a:rPr lang="en-US" dirty="0"/>
              <a:t>, Green, </a:t>
            </a:r>
            <a:r>
              <a:rPr lang="en-US" dirty="0">
                <a:highlight>
                  <a:srgbClr val="FF00FF"/>
                </a:highlight>
              </a:rPr>
              <a:t>Behind</a:t>
            </a:r>
          </a:p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Cube</a:t>
            </a:r>
            <a:r>
              <a:rPr lang="en-US" dirty="0"/>
              <a:t>, </a:t>
            </a:r>
            <a:r>
              <a:rPr lang="en-US" dirty="0">
                <a:highlight>
                  <a:srgbClr val="00FF00"/>
                </a:highlight>
              </a:rPr>
              <a:t>Big</a:t>
            </a:r>
            <a:r>
              <a:rPr lang="en-US" dirty="0"/>
              <a:t>, Green, </a:t>
            </a:r>
            <a:r>
              <a:rPr lang="en-US" dirty="0">
                <a:highlight>
                  <a:srgbClr val="FF00FF"/>
                </a:highlight>
              </a:rPr>
              <a:t>Front</a:t>
            </a:r>
          </a:p>
          <a:p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389A628-622F-57A0-5F11-47FD5941C5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31" r="7" b="7"/>
          <a:stretch/>
        </p:blipFill>
        <p:spPr>
          <a:xfrm>
            <a:off x="491968" y="487384"/>
            <a:ext cx="1928086" cy="2019600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6673F793-5107-84F5-1EFC-9F96C5152DF1}"/>
              </a:ext>
            </a:extLst>
          </p:cNvPr>
          <p:cNvSpPr/>
          <p:nvPr/>
        </p:nvSpPr>
        <p:spPr>
          <a:xfrm>
            <a:off x="607595" y="1401090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0D73A21-5B4E-ABCA-68EA-71F9B38C43C6}"/>
              </a:ext>
            </a:extLst>
          </p:cNvPr>
          <p:cNvSpPr/>
          <p:nvPr/>
        </p:nvSpPr>
        <p:spPr>
          <a:xfrm>
            <a:off x="1456013" y="729218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3BE3EF0-293C-F0D3-60A0-2DF596361A8F}"/>
              </a:ext>
            </a:extLst>
          </p:cNvPr>
          <p:cNvSpPr/>
          <p:nvPr/>
        </p:nvSpPr>
        <p:spPr>
          <a:xfrm>
            <a:off x="1922664" y="1964184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pic>
        <p:nvPicPr>
          <p:cNvPr id="20" name="Picture 19" descr="Icon&#10;&#10;Description automatically generated">
            <a:extLst>
              <a:ext uri="{FF2B5EF4-FFF2-40B4-BE49-F238E27FC236}">
                <a16:creationId xmlns:a16="http://schemas.microsoft.com/office/drawing/2014/main" id="{9CAC6693-94AB-68D2-06AA-234BA1470D3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108" r="3" b="3"/>
          <a:stretch/>
        </p:blipFill>
        <p:spPr>
          <a:xfrm>
            <a:off x="497796" y="2575306"/>
            <a:ext cx="1936633" cy="2019600"/>
          </a:xfrm>
          <a:prstGeom prst="rect">
            <a:avLst/>
          </a:prstGeom>
        </p:spPr>
      </p:pic>
      <p:sp>
        <p:nvSpPr>
          <p:cNvPr id="21" name="Oval 20">
            <a:extLst>
              <a:ext uri="{FF2B5EF4-FFF2-40B4-BE49-F238E27FC236}">
                <a16:creationId xmlns:a16="http://schemas.microsoft.com/office/drawing/2014/main" id="{5A422E20-512A-3BA5-CB2A-71D0AA856232}"/>
              </a:ext>
            </a:extLst>
          </p:cNvPr>
          <p:cNvSpPr/>
          <p:nvPr/>
        </p:nvSpPr>
        <p:spPr>
          <a:xfrm>
            <a:off x="2020649" y="3544178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ADF25AD-B46C-5331-B932-8C38061BE185}"/>
              </a:ext>
            </a:extLst>
          </p:cNvPr>
          <p:cNvSpPr/>
          <p:nvPr/>
        </p:nvSpPr>
        <p:spPr>
          <a:xfrm>
            <a:off x="1862509" y="2703657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96A39515-039B-9CEE-A14E-6D8AB6177386}"/>
              </a:ext>
            </a:extLst>
          </p:cNvPr>
          <p:cNvSpPr/>
          <p:nvPr/>
        </p:nvSpPr>
        <p:spPr>
          <a:xfrm>
            <a:off x="651373" y="3506086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DBA867C-5671-D3B4-4B39-5E0E5CEE5876}"/>
              </a:ext>
            </a:extLst>
          </p:cNvPr>
          <p:cNvSpPr txBox="1"/>
          <p:nvPr/>
        </p:nvSpPr>
        <p:spPr>
          <a:xfrm>
            <a:off x="2588006" y="2984941"/>
            <a:ext cx="34223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Sphere</a:t>
            </a:r>
            <a:r>
              <a:rPr lang="en-US" dirty="0"/>
              <a:t>, </a:t>
            </a:r>
            <a:r>
              <a:rPr lang="en-US" dirty="0">
                <a:highlight>
                  <a:srgbClr val="00FF00"/>
                </a:highlight>
              </a:rPr>
              <a:t>Small</a:t>
            </a:r>
            <a:r>
              <a:rPr lang="en-US" dirty="0"/>
              <a:t>, Red, Left</a:t>
            </a:r>
          </a:p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Sphere</a:t>
            </a:r>
            <a:r>
              <a:rPr lang="en-US" dirty="0"/>
              <a:t>, </a:t>
            </a:r>
            <a:r>
              <a:rPr lang="en-US" dirty="0">
                <a:highlight>
                  <a:srgbClr val="00FF00"/>
                </a:highlight>
              </a:rPr>
              <a:t>Big</a:t>
            </a:r>
            <a:r>
              <a:rPr lang="en-US" dirty="0"/>
              <a:t>, Blue, </a:t>
            </a:r>
            <a:r>
              <a:rPr lang="en-US" dirty="0">
                <a:highlight>
                  <a:srgbClr val="FF00FF"/>
                </a:highlight>
              </a:rPr>
              <a:t>Behind</a:t>
            </a:r>
          </a:p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Cube</a:t>
            </a:r>
            <a:r>
              <a:rPr lang="en-US" dirty="0"/>
              <a:t>, </a:t>
            </a:r>
            <a:r>
              <a:rPr lang="en-US" dirty="0">
                <a:highlight>
                  <a:srgbClr val="00FF00"/>
                </a:highlight>
              </a:rPr>
              <a:t>Big</a:t>
            </a:r>
            <a:r>
              <a:rPr lang="en-US" dirty="0"/>
              <a:t>, Blue, </a:t>
            </a:r>
            <a:r>
              <a:rPr lang="en-US" dirty="0">
                <a:highlight>
                  <a:srgbClr val="FF00FF"/>
                </a:highlight>
              </a:rPr>
              <a:t>Front</a:t>
            </a:r>
          </a:p>
          <a:p>
            <a:endParaRPr lang="en-US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2BE0419-6836-5890-18EA-342C15B46621}"/>
              </a:ext>
            </a:extLst>
          </p:cNvPr>
          <p:cNvSpPr/>
          <p:nvPr/>
        </p:nvSpPr>
        <p:spPr>
          <a:xfrm>
            <a:off x="6591515" y="2228915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AC3D6417-C0B4-03E9-8DEC-350BE5D49F0C}"/>
              </a:ext>
            </a:extLst>
          </p:cNvPr>
          <p:cNvSpPr/>
          <p:nvPr/>
        </p:nvSpPr>
        <p:spPr>
          <a:xfrm>
            <a:off x="7758697" y="1926889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5240009-22B3-BD7F-CD83-D920CCAA90ED}"/>
              </a:ext>
            </a:extLst>
          </p:cNvPr>
          <p:cNvSpPr/>
          <p:nvPr/>
        </p:nvSpPr>
        <p:spPr>
          <a:xfrm>
            <a:off x="6627029" y="1125636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2E4CF67-4FBE-969E-95D0-0577ABF8C7C1}"/>
              </a:ext>
            </a:extLst>
          </p:cNvPr>
          <p:cNvSpPr txBox="1"/>
          <p:nvPr/>
        </p:nvSpPr>
        <p:spPr>
          <a:xfrm>
            <a:off x="8582307" y="1343862"/>
            <a:ext cx="30262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UcPeriod"/>
            </a:pPr>
            <a:r>
              <a:rPr lang="en-US" dirty="0"/>
              <a:t>Cube, Big, Green, Left</a:t>
            </a:r>
          </a:p>
          <a:p>
            <a:pPr marL="342900" indent="-342900">
              <a:buAutoNum type="alphaUcPeriod"/>
            </a:pPr>
            <a:r>
              <a:rPr lang="en-US" dirty="0"/>
              <a:t>Sphere, Big, Red, Front</a:t>
            </a:r>
          </a:p>
          <a:p>
            <a:pPr marL="342900" indent="-342900">
              <a:buAutoNum type="alphaUcPeriod"/>
            </a:pPr>
            <a:r>
              <a:rPr lang="en-US" dirty="0">
                <a:highlight>
                  <a:srgbClr val="C0C0C0"/>
                </a:highlight>
              </a:rPr>
              <a:t>Sphere, Small, Red, Right</a:t>
            </a:r>
          </a:p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C314BA-CA09-0A3A-C4A3-97F4CD6E4B9A}"/>
              </a:ext>
            </a:extLst>
          </p:cNvPr>
          <p:cNvSpPr txBox="1"/>
          <p:nvPr/>
        </p:nvSpPr>
        <p:spPr>
          <a:xfrm>
            <a:off x="1012828" y="49730"/>
            <a:ext cx="655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4DCA51-DABB-E433-53CF-2CD5586A98B1}"/>
              </a:ext>
            </a:extLst>
          </p:cNvPr>
          <p:cNvSpPr txBox="1"/>
          <p:nvPr/>
        </p:nvSpPr>
        <p:spPr>
          <a:xfrm>
            <a:off x="7183925" y="476413"/>
            <a:ext cx="655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Test</a:t>
            </a:r>
          </a:p>
        </p:txBody>
      </p:sp>
      <p:pic>
        <p:nvPicPr>
          <p:cNvPr id="7" name="Picture 6" descr="A picture containing orange&#10;&#10;Description automatically generated">
            <a:extLst>
              <a:ext uri="{FF2B5EF4-FFF2-40B4-BE49-F238E27FC236}">
                <a16:creationId xmlns:a16="http://schemas.microsoft.com/office/drawing/2014/main" id="{ECBDCDEC-9659-E34E-E348-B9CFEC57DF6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935" b="2"/>
          <a:stretch/>
        </p:blipFill>
        <p:spPr>
          <a:xfrm>
            <a:off x="496028" y="4723257"/>
            <a:ext cx="1940168" cy="20196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4EA29935-2A2A-B43E-C1A0-0D6082F12A7B}"/>
              </a:ext>
            </a:extLst>
          </p:cNvPr>
          <p:cNvSpPr/>
          <p:nvPr/>
        </p:nvSpPr>
        <p:spPr>
          <a:xfrm>
            <a:off x="1406437" y="6160409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DAA15ED-2077-3B94-D487-7AD1D37A352F}"/>
              </a:ext>
            </a:extLst>
          </p:cNvPr>
          <p:cNvSpPr/>
          <p:nvPr/>
        </p:nvSpPr>
        <p:spPr>
          <a:xfrm>
            <a:off x="1456013" y="5465613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22CBD9-F434-4AD6-1C15-8925F243D897}"/>
              </a:ext>
            </a:extLst>
          </p:cNvPr>
          <p:cNvSpPr txBox="1"/>
          <p:nvPr/>
        </p:nvSpPr>
        <p:spPr>
          <a:xfrm>
            <a:off x="2673678" y="5380494"/>
            <a:ext cx="34223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Cube</a:t>
            </a:r>
            <a:r>
              <a:rPr lang="en-US" dirty="0"/>
              <a:t>, </a:t>
            </a:r>
            <a:r>
              <a:rPr lang="en-US" dirty="0">
                <a:highlight>
                  <a:srgbClr val="00FF00"/>
                </a:highlight>
              </a:rPr>
              <a:t>Big</a:t>
            </a:r>
            <a:r>
              <a:rPr lang="en-US" dirty="0"/>
              <a:t>, Green, </a:t>
            </a:r>
            <a:r>
              <a:rPr lang="en-US" dirty="0">
                <a:highlight>
                  <a:srgbClr val="FF00FF"/>
                </a:highlight>
              </a:rPr>
              <a:t>Front</a:t>
            </a:r>
          </a:p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Sphere</a:t>
            </a:r>
            <a:r>
              <a:rPr lang="en-US" dirty="0"/>
              <a:t>, </a:t>
            </a:r>
            <a:r>
              <a:rPr lang="en-US" dirty="0">
                <a:highlight>
                  <a:srgbClr val="00FF00"/>
                </a:highlight>
              </a:rPr>
              <a:t>Small</a:t>
            </a:r>
            <a:r>
              <a:rPr lang="en-US" dirty="0"/>
              <a:t>, Blue, </a:t>
            </a:r>
            <a:r>
              <a:rPr lang="en-US" dirty="0">
                <a:highlight>
                  <a:srgbClr val="FF00FF"/>
                </a:highlight>
              </a:rPr>
              <a:t>Behind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5DC98C-CEC8-CAEC-15C2-E88D0D5706D9}"/>
              </a:ext>
            </a:extLst>
          </p:cNvPr>
          <p:cNvSpPr txBox="1"/>
          <p:nvPr/>
        </p:nvSpPr>
        <p:spPr>
          <a:xfrm>
            <a:off x="6790987" y="3332194"/>
            <a:ext cx="44425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First, search attribute by attribute</a:t>
            </a:r>
          </a:p>
          <a:p>
            <a:r>
              <a:rPr lang="en-US" dirty="0"/>
              <a:t>Then, add attributes as  priors to each rules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A059608-3EAB-1E9D-2CB0-D20D3A206D77}"/>
              </a:ext>
            </a:extLst>
          </p:cNvPr>
          <p:cNvSpPr txBox="1"/>
          <p:nvPr/>
        </p:nvSpPr>
        <p:spPr>
          <a:xfrm>
            <a:off x="6591515" y="4131701"/>
            <a:ext cx="444253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Sphere, small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red(2)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left(2)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Left, red (2)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Sphere, behind + big(2)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Cube, big + green(2) + front(2)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Big, Front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Cube, Front + Green(2) + big(2)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Cube, big, Front + Green(2)</a:t>
            </a:r>
          </a:p>
        </p:txBody>
      </p:sp>
    </p:spTree>
    <p:extLst>
      <p:ext uri="{BB962C8B-B14F-4D97-AF65-F5344CB8AC3E}">
        <p14:creationId xmlns:p14="http://schemas.microsoft.com/office/powerpoint/2010/main" val="9199366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FFDE2-0FE5-1FFC-F896-F81CA5628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9E763E-FA82-871E-CF18-3304393FF5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1861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FFDE2-0FE5-1FFC-F896-F81CA5628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9E763E-FA82-871E-CF18-3304393FF5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846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3565852D-913C-72E7-E59C-A7CF2C85235A}"/>
              </a:ext>
            </a:extLst>
          </p:cNvPr>
          <p:cNvSpPr/>
          <p:nvPr/>
        </p:nvSpPr>
        <p:spPr>
          <a:xfrm>
            <a:off x="3308807" y="612742"/>
            <a:ext cx="3409361" cy="3384222"/>
          </a:xfrm>
          <a:prstGeom prst="ellipse">
            <a:avLst/>
          </a:prstGeom>
          <a:noFill/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A6F2C9A-B466-98AC-A9C1-E7D1B099804A}"/>
              </a:ext>
            </a:extLst>
          </p:cNvPr>
          <p:cNvSpPr/>
          <p:nvPr/>
        </p:nvSpPr>
        <p:spPr>
          <a:xfrm>
            <a:off x="5337140" y="612742"/>
            <a:ext cx="3409361" cy="3384222"/>
          </a:xfrm>
          <a:prstGeom prst="ellipse">
            <a:avLst/>
          </a:prstGeom>
          <a:noFill/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862B697-A4F0-8533-A7C6-D93B1476655F}"/>
              </a:ext>
            </a:extLst>
          </p:cNvPr>
          <p:cNvSpPr txBox="1"/>
          <p:nvPr/>
        </p:nvSpPr>
        <p:spPr>
          <a:xfrm>
            <a:off x="3795073" y="1566189"/>
            <a:ext cx="13802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humans understand the world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6D5C06-03C3-E215-F7C8-A4339C05991C}"/>
              </a:ext>
            </a:extLst>
          </p:cNvPr>
          <p:cNvSpPr txBox="1"/>
          <p:nvPr/>
        </p:nvSpPr>
        <p:spPr>
          <a:xfrm>
            <a:off x="7041820" y="1566189"/>
            <a:ext cx="13802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machines understand the world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D299CB-DECF-D161-BF84-9048A88762F5}"/>
              </a:ext>
            </a:extLst>
          </p:cNvPr>
          <p:cNvSpPr txBox="1"/>
          <p:nvPr/>
        </p:nvSpPr>
        <p:spPr>
          <a:xfrm>
            <a:off x="5175315" y="5206506"/>
            <a:ext cx="19753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part is what we should go for it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323F1A6-FB1C-085F-9D6D-A22F9CB61CD6}"/>
              </a:ext>
            </a:extLst>
          </p:cNvPr>
          <p:cNvCxnSpPr/>
          <p:nvPr/>
        </p:nvCxnSpPr>
        <p:spPr>
          <a:xfrm flipV="1">
            <a:off x="6096000" y="2601798"/>
            <a:ext cx="0" cy="24132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25017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1535E53-A830-CC87-8C8C-1483CF914B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237769"/>
            <a:ext cx="3718217" cy="1737707"/>
          </a:xfrm>
        </p:spPr>
      </p:pic>
    </p:spTree>
    <p:extLst>
      <p:ext uri="{BB962C8B-B14F-4D97-AF65-F5344CB8AC3E}">
        <p14:creationId xmlns:p14="http://schemas.microsoft.com/office/powerpoint/2010/main" val="14337383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D7F4B-03CF-B8DF-82DA-6980D15A1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is knowledge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9258AE-3F06-606C-4B7C-1CCAE4D7F7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Image Data =&gt; knowledge</a:t>
            </a:r>
          </a:p>
          <a:p>
            <a:pPr lvl="1"/>
            <a:r>
              <a:rPr lang="en-US" dirty="0"/>
              <a:t>Use a logic checker to check if learned knowledge make any sense	</a:t>
            </a:r>
          </a:p>
          <a:p>
            <a:pPr lvl="1"/>
            <a:r>
              <a:rPr lang="en-US" dirty="0"/>
              <a:t>One image can be mapped to a knowledge graph</a:t>
            </a:r>
          </a:p>
          <a:p>
            <a:pPr lvl="1"/>
            <a:r>
              <a:rPr lang="en-US" dirty="0"/>
              <a:t>Multi-level relationship </a:t>
            </a:r>
            <a:r>
              <a:rPr lang="en-US" b="1" dirty="0"/>
              <a:t>structure</a:t>
            </a:r>
          </a:p>
          <a:p>
            <a:pPr lvl="2"/>
            <a:r>
              <a:rPr lang="en-US" dirty="0"/>
              <a:t>L1:city, L2: state, L3: country, L4: continent, L5: planet</a:t>
            </a:r>
          </a:p>
          <a:p>
            <a:pPr lvl="2"/>
            <a:r>
              <a:rPr lang="en-US" dirty="0"/>
              <a:t>L1: side-broader, L2: table, L3: room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01545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FFDE2-0FE5-1FFC-F896-F81CA5628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Knowledge Graph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9E763E-FA82-871E-CF18-3304393FF5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Wiki-data or any KG focus on general knowledge</a:t>
            </a:r>
          </a:p>
          <a:p>
            <a:r>
              <a:rPr lang="en-US" dirty="0"/>
              <a:t>We focus on the highly customized, private knowledge</a:t>
            </a:r>
          </a:p>
          <a:p>
            <a:pPr lvl="1"/>
            <a:r>
              <a:rPr lang="en-US" dirty="0"/>
              <a:t>usually not applied to everyone</a:t>
            </a:r>
          </a:p>
          <a:p>
            <a:pPr lvl="1"/>
            <a:r>
              <a:rPr lang="en-US" dirty="0"/>
              <a:t>depends on the actual environments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9543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FFDE2-0FE5-1FFC-F896-F81CA5628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9E763E-FA82-871E-CF18-3304393FF5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Reposition the object, but instead of using imitation learning, which is task specific model and require demonstrations for each task. Nor use language as instructions</a:t>
            </a:r>
          </a:p>
          <a:p>
            <a:r>
              <a:rPr lang="en-US" dirty="0"/>
              <a:t>We can simply use training images as the final state of demonstrations, Once we have learned the final state, the path to the final state can be searched by a Knowledge Graph or a simple planer.</a:t>
            </a:r>
          </a:p>
          <a:p>
            <a:r>
              <a:rPr lang="en-US" dirty="0"/>
              <a:t>For the generalization, we don’t us a single rule to generalize the apply case. Instead, we can use large learning-case to cover the most possible scenarios. Since the real world is complicate and highly variate, a single general rule usually fits not well.</a:t>
            </a:r>
          </a:p>
        </p:txBody>
      </p:sp>
    </p:spTree>
    <p:extLst>
      <p:ext uri="{BB962C8B-B14F-4D97-AF65-F5344CB8AC3E}">
        <p14:creationId xmlns:p14="http://schemas.microsoft.com/office/powerpoint/2010/main" val="29276517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FFDE2-0FE5-1FFC-F896-F81CA5628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Contribution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9E763E-FA82-871E-CF18-3304393FF5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new learning scheme that learn the spatial relationship of the objects which only require images as input</a:t>
            </a:r>
          </a:p>
          <a:p>
            <a:r>
              <a:rPr lang="en-US" dirty="0"/>
              <a:t>An evaluation metrics for scoring object positions</a:t>
            </a:r>
          </a:p>
        </p:txBody>
      </p:sp>
    </p:spTree>
    <p:extLst>
      <p:ext uri="{BB962C8B-B14F-4D97-AF65-F5344CB8AC3E}">
        <p14:creationId xmlns:p14="http://schemas.microsoft.com/office/powerpoint/2010/main" val="36850831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1" descr="Shape, background pattern&#10;&#10;Description automatically generated">
            <a:extLst>
              <a:ext uri="{FF2B5EF4-FFF2-40B4-BE49-F238E27FC236}">
                <a16:creationId xmlns:a16="http://schemas.microsoft.com/office/drawing/2014/main" id="{23533360-BC4E-140D-5F2A-B15924C9F1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740" r="17212" b="2"/>
          <a:stretch/>
        </p:blipFill>
        <p:spPr>
          <a:xfrm>
            <a:off x="7968222" y="10"/>
            <a:ext cx="4223778" cy="6857990"/>
          </a:xfrm>
          <a:custGeom>
            <a:avLst/>
            <a:gdLst/>
            <a:ahLst/>
            <a:cxnLst/>
            <a:rect l="l" t="t" r="r" b="b"/>
            <a:pathLst>
              <a:path w="4223778" h="6865951">
                <a:moveTo>
                  <a:pt x="478794" y="0"/>
                </a:moveTo>
                <a:lnTo>
                  <a:pt x="4223778" y="0"/>
                </a:lnTo>
                <a:lnTo>
                  <a:pt x="4223778" y="6865951"/>
                </a:lnTo>
                <a:lnTo>
                  <a:pt x="52221" y="6865951"/>
                </a:lnTo>
                <a:lnTo>
                  <a:pt x="49989" y="6844695"/>
                </a:lnTo>
                <a:cubicBezTo>
                  <a:pt x="46440" y="6810509"/>
                  <a:pt x="42891" y="6776323"/>
                  <a:pt x="41304" y="6765443"/>
                </a:cubicBezTo>
                <a:cubicBezTo>
                  <a:pt x="35681" y="6732842"/>
                  <a:pt x="13533" y="6716945"/>
                  <a:pt x="11182" y="6694817"/>
                </a:cubicBezTo>
                <a:cubicBezTo>
                  <a:pt x="16764" y="6697663"/>
                  <a:pt x="14835" y="6635151"/>
                  <a:pt x="10913" y="6627127"/>
                </a:cubicBezTo>
                <a:cubicBezTo>
                  <a:pt x="19564" y="6579282"/>
                  <a:pt x="-12861" y="6585665"/>
                  <a:pt x="5999" y="6527525"/>
                </a:cubicBezTo>
                <a:cubicBezTo>
                  <a:pt x="12287" y="6468687"/>
                  <a:pt x="19003" y="6409739"/>
                  <a:pt x="7685" y="6346547"/>
                </a:cubicBezTo>
                <a:cubicBezTo>
                  <a:pt x="31149" y="6240430"/>
                  <a:pt x="5895" y="6134229"/>
                  <a:pt x="12535" y="6084924"/>
                </a:cubicBezTo>
                <a:cubicBezTo>
                  <a:pt x="14696" y="6024961"/>
                  <a:pt x="53867" y="6020785"/>
                  <a:pt x="45320" y="5989742"/>
                </a:cubicBezTo>
                <a:cubicBezTo>
                  <a:pt x="41264" y="5940899"/>
                  <a:pt x="43258" y="5932095"/>
                  <a:pt x="40418" y="5889597"/>
                </a:cubicBezTo>
                <a:cubicBezTo>
                  <a:pt x="20860" y="5848611"/>
                  <a:pt x="51187" y="5792775"/>
                  <a:pt x="49796" y="5755774"/>
                </a:cubicBezTo>
                <a:cubicBezTo>
                  <a:pt x="43522" y="5734342"/>
                  <a:pt x="37368" y="5692606"/>
                  <a:pt x="49956" y="5684909"/>
                </a:cubicBezTo>
                <a:cubicBezTo>
                  <a:pt x="52825" y="5660429"/>
                  <a:pt x="62553" y="5623499"/>
                  <a:pt x="67011" y="5608897"/>
                </a:cubicBezTo>
                <a:lnTo>
                  <a:pt x="76701" y="5597290"/>
                </a:lnTo>
                <a:cubicBezTo>
                  <a:pt x="87717" y="5587442"/>
                  <a:pt x="82431" y="5550877"/>
                  <a:pt x="89120" y="5529641"/>
                </a:cubicBezTo>
                <a:cubicBezTo>
                  <a:pt x="69291" y="5496375"/>
                  <a:pt x="118554" y="5526326"/>
                  <a:pt x="94330" y="5470852"/>
                </a:cubicBezTo>
                <a:cubicBezTo>
                  <a:pt x="95483" y="5449506"/>
                  <a:pt x="114690" y="5429653"/>
                  <a:pt x="116139" y="5390946"/>
                </a:cubicBezTo>
                <a:cubicBezTo>
                  <a:pt x="127589" y="5337323"/>
                  <a:pt x="132794" y="5338384"/>
                  <a:pt x="135560" y="5284344"/>
                </a:cubicBezTo>
                <a:cubicBezTo>
                  <a:pt x="143629" y="5226223"/>
                  <a:pt x="148113" y="5192743"/>
                  <a:pt x="158141" y="5143920"/>
                </a:cubicBezTo>
                <a:cubicBezTo>
                  <a:pt x="170128" y="5118849"/>
                  <a:pt x="159838" y="5102006"/>
                  <a:pt x="174950" y="5088188"/>
                </a:cubicBezTo>
                <a:cubicBezTo>
                  <a:pt x="197620" y="5107654"/>
                  <a:pt x="181875" y="4983257"/>
                  <a:pt x="203603" y="5010764"/>
                </a:cubicBezTo>
                <a:lnTo>
                  <a:pt x="258582" y="4919969"/>
                </a:lnTo>
                <a:cubicBezTo>
                  <a:pt x="238838" y="4883087"/>
                  <a:pt x="271098" y="4853332"/>
                  <a:pt x="287910" y="4849612"/>
                </a:cubicBezTo>
                <a:cubicBezTo>
                  <a:pt x="294156" y="4811643"/>
                  <a:pt x="286101" y="4834074"/>
                  <a:pt x="305439" y="4799017"/>
                </a:cubicBezTo>
                <a:cubicBezTo>
                  <a:pt x="322572" y="4758926"/>
                  <a:pt x="352642" y="4705848"/>
                  <a:pt x="373456" y="4667754"/>
                </a:cubicBezTo>
                <a:cubicBezTo>
                  <a:pt x="384080" y="4649919"/>
                  <a:pt x="401158" y="4670663"/>
                  <a:pt x="407944" y="4574050"/>
                </a:cubicBezTo>
                <a:cubicBezTo>
                  <a:pt x="408098" y="4548109"/>
                  <a:pt x="427782" y="4503327"/>
                  <a:pt x="425133" y="4462469"/>
                </a:cubicBezTo>
                <a:lnTo>
                  <a:pt x="433890" y="4364681"/>
                </a:lnTo>
                <a:cubicBezTo>
                  <a:pt x="430018" y="4339230"/>
                  <a:pt x="435361" y="4287915"/>
                  <a:pt x="440691" y="4222147"/>
                </a:cubicBezTo>
                <a:cubicBezTo>
                  <a:pt x="451463" y="4164562"/>
                  <a:pt x="497377" y="4067298"/>
                  <a:pt x="503057" y="3977136"/>
                </a:cubicBezTo>
                <a:cubicBezTo>
                  <a:pt x="519229" y="3939837"/>
                  <a:pt x="472839" y="3875689"/>
                  <a:pt x="507582" y="3776020"/>
                </a:cubicBezTo>
                <a:cubicBezTo>
                  <a:pt x="497716" y="3757477"/>
                  <a:pt x="518006" y="3707185"/>
                  <a:pt x="521577" y="3692206"/>
                </a:cubicBezTo>
                <a:cubicBezTo>
                  <a:pt x="525148" y="3677227"/>
                  <a:pt x="526352" y="3687655"/>
                  <a:pt x="529009" y="3686147"/>
                </a:cubicBezTo>
                <a:cubicBezTo>
                  <a:pt x="531848" y="3650325"/>
                  <a:pt x="545504" y="3563351"/>
                  <a:pt x="551870" y="3514534"/>
                </a:cubicBezTo>
                <a:cubicBezTo>
                  <a:pt x="561331" y="3487751"/>
                  <a:pt x="581973" y="3426419"/>
                  <a:pt x="567205" y="3393248"/>
                </a:cubicBezTo>
                <a:cubicBezTo>
                  <a:pt x="585208" y="3400657"/>
                  <a:pt x="563566" y="3353906"/>
                  <a:pt x="579630" y="3344723"/>
                </a:cubicBezTo>
                <a:cubicBezTo>
                  <a:pt x="592861" y="3339338"/>
                  <a:pt x="589379" y="3323900"/>
                  <a:pt x="592672" y="3310978"/>
                </a:cubicBezTo>
                <a:cubicBezTo>
                  <a:pt x="605351" y="3299735"/>
                  <a:pt x="594296" y="3237176"/>
                  <a:pt x="589270" y="3216655"/>
                </a:cubicBezTo>
                <a:cubicBezTo>
                  <a:pt x="566909" y="3160431"/>
                  <a:pt x="626099" y="3142203"/>
                  <a:pt x="609663" y="3096973"/>
                </a:cubicBezTo>
                <a:cubicBezTo>
                  <a:pt x="609191" y="3084373"/>
                  <a:pt x="615889" y="3033331"/>
                  <a:pt x="618886" y="3023628"/>
                </a:cubicBezTo>
                <a:lnTo>
                  <a:pt x="630425" y="2998646"/>
                </a:lnTo>
                <a:lnTo>
                  <a:pt x="640017" y="2995914"/>
                </a:lnTo>
                <a:lnTo>
                  <a:pt x="643600" y="2978244"/>
                </a:lnTo>
                <a:lnTo>
                  <a:pt x="659520" y="2950805"/>
                </a:lnTo>
                <a:cubicBezTo>
                  <a:pt x="620152" y="2937671"/>
                  <a:pt x="687598" y="2860550"/>
                  <a:pt x="650890" y="2864933"/>
                </a:cubicBezTo>
                <a:cubicBezTo>
                  <a:pt x="663707" y="2817056"/>
                  <a:pt x="662078" y="2779813"/>
                  <a:pt x="640210" y="2741864"/>
                </a:cubicBezTo>
                <a:cubicBezTo>
                  <a:pt x="634452" y="2649732"/>
                  <a:pt x="665268" y="2597914"/>
                  <a:pt x="639387" y="2510931"/>
                </a:cubicBezTo>
                <a:cubicBezTo>
                  <a:pt x="645574" y="2407642"/>
                  <a:pt x="671719" y="2317589"/>
                  <a:pt x="680438" y="2227415"/>
                </a:cubicBezTo>
                <a:cubicBezTo>
                  <a:pt x="664175" y="2189847"/>
                  <a:pt x="704423" y="2141655"/>
                  <a:pt x="688135" y="2054289"/>
                </a:cubicBezTo>
                <a:cubicBezTo>
                  <a:pt x="683239" y="2048201"/>
                  <a:pt x="684029" y="1979567"/>
                  <a:pt x="681480" y="1972202"/>
                </a:cubicBezTo>
                <a:lnTo>
                  <a:pt x="686247" y="1917474"/>
                </a:lnTo>
                <a:lnTo>
                  <a:pt x="679783" y="1862721"/>
                </a:lnTo>
                <a:cubicBezTo>
                  <a:pt x="683677" y="1851209"/>
                  <a:pt x="688980" y="1824057"/>
                  <a:pt x="686639" y="1818227"/>
                </a:cubicBezTo>
                <a:lnTo>
                  <a:pt x="658235" y="1742488"/>
                </a:lnTo>
                <a:cubicBezTo>
                  <a:pt x="645662" y="1715201"/>
                  <a:pt x="661423" y="1719638"/>
                  <a:pt x="636990" y="1638389"/>
                </a:cubicBezTo>
                <a:cubicBezTo>
                  <a:pt x="626351" y="1601441"/>
                  <a:pt x="629414" y="1617134"/>
                  <a:pt x="602059" y="1570807"/>
                </a:cubicBezTo>
                <a:lnTo>
                  <a:pt x="570903" y="1513173"/>
                </a:lnTo>
                <a:cubicBezTo>
                  <a:pt x="570781" y="1503175"/>
                  <a:pt x="550561" y="1468055"/>
                  <a:pt x="550438" y="1458058"/>
                </a:cubicBezTo>
                <a:cubicBezTo>
                  <a:pt x="556848" y="1428101"/>
                  <a:pt x="546263" y="1422712"/>
                  <a:pt x="531416" y="1385478"/>
                </a:cubicBezTo>
                <a:cubicBezTo>
                  <a:pt x="527790" y="1370753"/>
                  <a:pt x="490725" y="1304050"/>
                  <a:pt x="501981" y="1265452"/>
                </a:cubicBezTo>
                <a:cubicBezTo>
                  <a:pt x="501825" y="1234781"/>
                  <a:pt x="490462" y="1187660"/>
                  <a:pt x="487370" y="1141743"/>
                </a:cubicBezTo>
                <a:cubicBezTo>
                  <a:pt x="484278" y="1095826"/>
                  <a:pt x="483852" y="1028118"/>
                  <a:pt x="483427" y="989948"/>
                </a:cubicBezTo>
                <a:cubicBezTo>
                  <a:pt x="483001" y="951779"/>
                  <a:pt x="494678" y="945984"/>
                  <a:pt x="484820" y="912725"/>
                </a:cubicBezTo>
                <a:cubicBezTo>
                  <a:pt x="467566" y="854951"/>
                  <a:pt x="510777" y="860797"/>
                  <a:pt x="475093" y="812798"/>
                </a:cubicBezTo>
                <a:cubicBezTo>
                  <a:pt x="461960" y="787034"/>
                  <a:pt x="498505" y="551948"/>
                  <a:pt x="461972" y="450605"/>
                </a:cubicBezTo>
                <a:cubicBezTo>
                  <a:pt x="470167" y="357604"/>
                  <a:pt x="458694" y="431306"/>
                  <a:pt x="465015" y="372906"/>
                </a:cubicBezTo>
                <a:cubicBezTo>
                  <a:pt x="503427" y="364177"/>
                  <a:pt x="489736" y="290341"/>
                  <a:pt x="490377" y="246134"/>
                </a:cubicBezTo>
                <a:cubicBezTo>
                  <a:pt x="491019" y="201927"/>
                  <a:pt x="449725" y="138160"/>
                  <a:pt x="468864" y="107666"/>
                </a:cubicBezTo>
                <a:cubicBezTo>
                  <a:pt x="468282" y="89794"/>
                  <a:pt x="477749" y="76947"/>
                  <a:pt x="477167" y="59075"/>
                </a:cubicBezTo>
                <a:lnTo>
                  <a:pt x="472992" y="14560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ABE8B67-807B-462B-FD2F-21C85B258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4" y="609600"/>
            <a:ext cx="6831188" cy="1322887"/>
          </a:xfrm>
        </p:spPr>
        <p:txBody>
          <a:bodyPr>
            <a:normAutofit/>
          </a:bodyPr>
          <a:lstStyle/>
          <a:p>
            <a:r>
              <a:rPr lang="de-DE" dirty="0" err="1"/>
              <a:t>Important</a:t>
            </a:r>
            <a:r>
              <a:rPr lang="de-DE" dirty="0"/>
              <a:t> Dates</a:t>
            </a:r>
            <a:endParaRPr lang="en-US" dirty="0"/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B3AB9ED1-C879-2195-C9A3-75FCB2FECF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7035" y="2194102"/>
            <a:ext cx="6516216" cy="3908585"/>
          </a:xfrm>
        </p:spPr>
        <p:txBody>
          <a:bodyPr>
            <a:normAutofit/>
          </a:bodyPr>
          <a:lstStyle/>
          <a:p>
            <a:pPr marL="190500" algn="l" rtl="0">
              <a:buFont typeface="Arial" panose="020B0604020202020204" pitchFamily="34" charset="0"/>
              <a:buChar char="•"/>
            </a:pPr>
            <a:r>
              <a:rPr lang="en-GB" sz="1800" b="0" i="0" u="none" strike="noStrike" dirty="0">
                <a:solidFill>
                  <a:srgbClr val="212121"/>
                </a:solidFill>
                <a:effectLst/>
                <a:latin typeface="Open Sans" panose="020B0606030504020204" pitchFamily="34" charset="0"/>
              </a:rPr>
              <a:t>Abstract submission: 6 March 2023</a:t>
            </a:r>
          </a:p>
          <a:p>
            <a:pPr marL="190500" algn="l" rtl="0">
              <a:buFont typeface="Arial" panose="020B0604020202020204" pitchFamily="34" charset="0"/>
              <a:buChar char="•"/>
            </a:pPr>
            <a:r>
              <a:rPr lang="en-GB" sz="1800" b="0" i="0" u="none" strike="noStrike" dirty="0">
                <a:solidFill>
                  <a:srgbClr val="212121"/>
                </a:solidFill>
                <a:effectLst/>
                <a:latin typeface="Open Sans" panose="020B0606030504020204" pitchFamily="34" charset="0"/>
              </a:rPr>
              <a:t>Paper submission deadline: 13 March 2023 (Anywhere on Earth)</a:t>
            </a:r>
          </a:p>
          <a:p>
            <a:pPr marL="190500" algn="l" rtl="0">
              <a:buFont typeface="Arial" panose="020B0604020202020204" pitchFamily="34" charset="0"/>
              <a:buChar char="•"/>
            </a:pPr>
            <a:r>
              <a:rPr lang="en-GB" sz="1800" b="0" i="0" u="none" strike="noStrike" dirty="0">
                <a:solidFill>
                  <a:srgbClr val="212121"/>
                </a:solidFill>
                <a:effectLst/>
                <a:latin typeface="Open Sans" panose="020B0606030504020204" pitchFamily="34" charset="0"/>
              </a:rPr>
              <a:t>Author Notification: 22 April 2023 </a:t>
            </a:r>
          </a:p>
          <a:p>
            <a:pPr marL="190500" algn="l" rtl="0">
              <a:buFont typeface="Arial" panose="020B0604020202020204" pitchFamily="34" charset="0"/>
              <a:buChar char="•"/>
            </a:pPr>
            <a:r>
              <a:rPr lang="en-GB" sz="1800" b="0" i="0" u="none" strike="noStrike" dirty="0">
                <a:solidFill>
                  <a:srgbClr val="212121"/>
                </a:solidFill>
                <a:effectLst/>
                <a:latin typeface="Open Sans" panose="020B0606030504020204" pitchFamily="34" charset="0"/>
              </a:rPr>
              <a:t>Camera-ready paper due: 12 May 2023 (Anywhere on Earth)</a:t>
            </a:r>
          </a:p>
          <a:p>
            <a:pPr marL="190500" algn="l" rtl="0">
              <a:buFont typeface="Arial" panose="020B0604020202020204" pitchFamily="34" charset="0"/>
              <a:buChar char="•"/>
            </a:pPr>
            <a:r>
              <a:rPr lang="en-GB" sz="1800" b="0" i="0" u="none" strike="noStrike" dirty="0" err="1">
                <a:solidFill>
                  <a:srgbClr val="212121"/>
                </a:solidFill>
                <a:effectLst/>
                <a:latin typeface="Open Sans" panose="020B0606030504020204" pitchFamily="34" charset="0"/>
              </a:rPr>
              <a:t>NeSy</a:t>
            </a:r>
            <a:r>
              <a:rPr lang="en-GB" sz="1800" b="0" i="0" u="none" strike="noStrike" dirty="0">
                <a:solidFill>
                  <a:srgbClr val="212121"/>
                </a:solidFill>
                <a:effectLst/>
                <a:latin typeface="Open Sans" panose="020B0606030504020204" pitchFamily="34" charset="0"/>
              </a:rPr>
              <a:t> Workshop dates: 3-5 July 2023</a:t>
            </a:r>
          </a:p>
          <a:p>
            <a:pPr marL="514350" indent="-514350">
              <a:buFont typeface="+mj-lt"/>
              <a:buAutoNum type="arabicPeriod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5142584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FFDE2-0FE5-1FFC-F896-F81CA56288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3385" y="531082"/>
            <a:ext cx="2206658" cy="824033"/>
          </a:xfrm>
        </p:spPr>
        <p:txBody>
          <a:bodyPr/>
          <a:lstStyle/>
          <a:p>
            <a:r>
              <a:rPr lang="en-US" dirty="0"/>
              <a:t>Pipeline</a:t>
            </a:r>
          </a:p>
        </p:txBody>
      </p:sp>
      <p:sp>
        <p:nvSpPr>
          <p:cNvPr id="4" name="Cube 3">
            <a:extLst>
              <a:ext uri="{FF2B5EF4-FFF2-40B4-BE49-F238E27FC236}">
                <a16:creationId xmlns:a16="http://schemas.microsoft.com/office/drawing/2014/main" id="{1274369A-BA74-73D8-B507-B9C1C671D427}"/>
              </a:ext>
            </a:extLst>
          </p:cNvPr>
          <p:cNvSpPr/>
          <p:nvPr/>
        </p:nvSpPr>
        <p:spPr>
          <a:xfrm>
            <a:off x="980923" y="2156074"/>
            <a:ext cx="1433957" cy="904973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Perception model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3C19FC0-A48F-9556-D5C1-132730BFDA9D}"/>
              </a:ext>
            </a:extLst>
          </p:cNvPr>
          <p:cNvSpPr txBox="1">
            <a:spLocks/>
          </p:cNvSpPr>
          <p:nvPr/>
        </p:nvSpPr>
        <p:spPr>
          <a:xfrm>
            <a:off x="230502" y="2510169"/>
            <a:ext cx="868051" cy="3693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/>
              <a:t>Images</a:t>
            </a:r>
            <a:endParaRPr lang="en-US" sz="160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F616666-18B5-767F-7C95-EBE279836262}"/>
              </a:ext>
            </a:extLst>
          </p:cNvPr>
          <p:cNvSpPr txBox="1">
            <a:spLocks/>
          </p:cNvSpPr>
          <p:nvPr/>
        </p:nvSpPr>
        <p:spPr>
          <a:xfrm>
            <a:off x="2608070" y="2396110"/>
            <a:ext cx="782154" cy="5767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/>
              <a:t>Scene graph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5A693BD-A40E-47F8-942B-F194EEB90147}"/>
              </a:ext>
            </a:extLst>
          </p:cNvPr>
          <p:cNvSpPr txBox="1">
            <a:spLocks/>
          </p:cNvSpPr>
          <p:nvPr/>
        </p:nvSpPr>
        <p:spPr>
          <a:xfrm>
            <a:off x="6292752" y="1920976"/>
            <a:ext cx="1433958" cy="369332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/>
              <a:t>Filter out unrelated objects set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BBCC1A4-59E2-E9BE-702F-2041F687D450}"/>
              </a:ext>
            </a:extLst>
          </p:cNvPr>
          <p:cNvSpPr txBox="1">
            <a:spLocks/>
          </p:cNvSpPr>
          <p:nvPr/>
        </p:nvSpPr>
        <p:spPr>
          <a:xfrm>
            <a:off x="8970240" y="1879033"/>
            <a:ext cx="1433958" cy="369332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Reasoning the related scenes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5FB3B6F-AF28-2B08-0665-2F72D67ABF8B}"/>
              </a:ext>
            </a:extLst>
          </p:cNvPr>
          <p:cNvSpPr txBox="1">
            <a:spLocks/>
          </p:cNvSpPr>
          <p:nvPr/>
        </p:nvSpPr>
        <p:spPr>
          <a:xfrm>
            <a:off x="10485099" y="1847440"/>
            <a:ext cx="1162629" cy="369332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Place it in the related scenes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1AAEECE-B855-C307-F99C-F6FFEE1E960C}"/>
              </a:ext>
            </a:extLst>
          </p:cNvPr>
          <p:cNvSpPr txBox="1">
            <a:spLocks/>
          </p:cNvSpPr>
          <p:nvPr/>
        </p:nvSpPr>
        <p:spPr>
          <a:xfrm>
            <a:off x="6226735" y="2798554"/>
            <a:ext cx="1519598" cy="436589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/>
              <a:t>Filter out related objects set</a:t>
            </a:r>
          </a:p>
        </p:txBody>
      </p:sp>
      <p:cxnSp>
        <p:nvCxnSpPr>
          <p:cNvPr id="13" name="Elbow Connector 12">
            <a:extLst>
              <a:ext uri="{FF2B5EF4-FFF2-40B4-BE49-F238E27FC236}">
                <a16:creationId xmlns:a16="http://schemas.microsoft.com/office/drawing/2014/main" id="{D5CA40A6-6877-DFE0-A068-B8EB4A3248C3}"/>
              </a:ext>
            </a:extLst>
          </p:cNvPr>
          <p:cNvCxnSpPr>
            <a:cxnSpLocks/>
            <a:stCxn id="9" idx="0"/>
            <a:endCxn id="5" idx="0"/>
          </p:cNvCxnSpPr>
          <p:nvPr/>
        </p:nvCxnSpPr>
        <p:spPr>
          <a:xfrm rot="16200000" flipH="1" flipV="1">
            <a:off x="5534106" y="-3022139"/>
            <a:ext cx="662729" cy="10401886"/>
          </a:xfrm>
          <a:prstGeom prst="bentConnector3">
            <a:avLst>
              <a:gd name="adj1" fmla="val -3449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560A9009-07E0-AF90-2C0D-ED89FD2A049A}"/>
              </a:ext>
            </a:extLst>
          </p:cNvPr>
          <p:cNvSpPr txBox="1">
            <a:spLocks/>
          </p:cNvSpPr>
          <p:nvPr/>
        </p:nvSpPr>
        <p:spPr>
          <a:xfrm>
            <a:off x="4954771" y="3891929"/>
            <a:ext cx="1772240" cy="42901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/>
              <a:t>Good enough scene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3D9E760F-1A5F-CE43-38EA-9A8F6C2E66F3}"/>
              </a:ext>
            </a:extLst>
          </p:cNvPr>
          <p:cNvSpPr txBox="1">
            <a:spLocks/>
          </p:cNvSpPr>
          <p:nvPr/>
        </p:nvSpPr>
        <p:spPr>
          <a:xfrm>
            <a:off x="10487641" y="2780814"/>
            <a:ext cx="1406559" cy="3693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/>
              <a:t>Optimal scene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B05C85F5-BCA9-F66C-1ACF-0FEB8340157A}"/>
              </a:ext>
            </a:extLst>
          </p:cNvPr>
          <p:cNvSpPr txBox="1">
            <a:spLocks/>
          </p:cNvSpPr>
          <p:nvPr/>
        </p:nvSpPr>
        <p:spPr>
          <a:xfrm>
            <a:off x="7388996" y="6199044"/>
            <a:ext cx="1767042" cy="261414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/>
              <a:t>Disorganized scene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5E0CED63-E3B7-65E9-DC6D-EC7A6FB98564}"/>
              </a:ext>
            </a:extLst>
          </p:cNvPr>
          <p:cNvSpPr txBox="1">
            <a:spLocks/>
          </p:cNvSpPr>
          <p:nvPr/>
        </p:nvSpPr>
        <p:spPr>
          <a:xfrm>
            <a:off x="5435414" y="6108189"/>
            <a:ext cx="1229066" cy="369332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/>
              <a:t>Random generation new scenes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A013DF94-2D11-1E43-D3F7-784B70CBCBEA}"/>
              </a:ext>
            </a:extLst>
          </p:cNvPr>
          <p:cNvSpPr txBox="1">
            <a:spLocks/>
          </p:cNvSpPr>
          <p:nvPr/>
        </p:nvSpPr>
        <p:spPr>
          <a:xfrm>
            <a:off x="9315599" y="3928558"/>
            <a:ext cx="1229066" cy="36933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/>
              <a:t>Random generate new positions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56526CE0-0C0A-CCAD-86CF-50498624E9D4}"/>
              </a:ext>
            </a:extLst>
          </p:cNvPr>
          <p:cNvSpPr txBox="1">
            <a:spLocks/>
          </p:cNvSpPr>
          <p:nvPr/>
        </p:nvSpPr>
        <p:spPr>
          <a:xfrm>
            <a:off x="7406339" y="3895960"/>
            <a:ext cx="1653961" cy="369332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/>
              <a:t>Filter out the objects which locate wrong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C4C6DD65-C291-4D46-0F58-3F3833BC2987}"/>
              </a:ext>
            </a:extLst>
          </p:cNvPr>
          <p:cNvSpPr txBox="1">
            <a:spLocks/>
          </p:cNvSpPr>
          <p:nvPr/>
        </p:nvSpPr>
        <p:spPr>
          <a:xfrm>
            <a:off x="10547174" y="5103537"/>
            <a:ext cx="1406558" cy="3520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b="1" dirty="0"/>
              <a:t>Output Scene</a:t>
            </a:r>
          </a:p>
        </p:txBody>
      </p:sp>
      <p:sp>
        <p:nvSpPr>
          <p:cNvPr id="27" name="Cube 26">
            <a:extLst>
              <a:ext uri="{FF2B5EF4-FFF2-40B4-BE49-F238E27FC236}">
                <a16:creationId xmlns:a16="http://schemas.microsoft.com/office/drawing/2014/main" id="{E78C8C24-301D-3C9F-CD30-60E366A7FF32}"/>
              </a:ext>
            </a:extLst>
          </p:cNvPr>
          <p:cNvSpPr/>
          <p:nvPr/>
        </p:nvSpPr>
        <p:spPr>
          <a:xfrm>
            <a:off x="3329452" y="2157776"/>
            <a:ext cx="1433957" cy="904973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Scene recognizer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7A2B04F5-6F80-05BA-810B-0E89EEA8F1FD}"/>
              </a:ext>
            </a:extLst>
          </p:cNvPr>
          <p:cNvSpPr txBox="1">
            <a:spLocks/>
          </p:cNvSpPr>
          <p:nvPr/>
        </p:nvSpPr>
        <p:spPr>
          <a:xfrm>
            <a:off x="4870509" y="2521270"/>
            <a:ext cx="1125106" cy="3693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/>
              <a:t>Scene Type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35478D8-1773-65C6-ADFF-8078E575C11D}"/>
              </a:ext>
            </a:extLst>
          </p:cNvPr>
          <p:cNvCxnSpPr>
            <a:cxnSpLocks/>
          </p:cNvCxnSpPr>
          <p:nvPr/>
        </p:nvCxnSpPr>
        <p:spPr>
          <a:xfrm>
            <a:off x="7956223" y="2063699"/>
            <a:ext cx="890744" cy="0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Cube 37">
            <a:extLst>
              <a:ext uri="{FF2B5EF4-FFF2-40B4-BE49-F238E27FC236}">
                <a16:creationId xmlns:a16="http://schemas.microsoft.com/office/drawing/2014/main" id="{47FFA846-94CE-DABA-41C6-2ECE9A6D3877}"/>
              </a:ext>
            </a:extLst>
          </p:cNvPr>
          <p:cNvSpPr/>
          <p:nvPr/>
        </p:nvSpPr>
        <p:spPr>
          <a:xfrm>
            <a:off x="8914815" y="2430283"/>
            <a:ext cx="1433957" cy="904973"/>
          </a:xfrm>
          <a:prstGeom prst="cub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Scene Reposition </a:t>
            </a:r>
          </a:p>
        </p:txBody>
      </p:sp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CE8AFF9D-AA52-BE3A-2F9D-4DA851CAFE24}"/>
              </a:ext>
            </a:extLst>
          </p:cNvPr>
          <p:cNvSpPr txBox="1">
            <a:spLocks/>
          </p:cNvSpPr>
          <p:nvPr/>
        </p:nvSpPr>
        <p:spPr>
          <a:xfrm>
            <a:off x="4896677" y="5004541"/>
            <a:ext cx="1186651" cy="3693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b="1" dirty="0"/>
              <a:t>Input Scene</a:t>
            </a:r>
          </a:p>
        </p:txBody>
      </p:sp>
      <p:sp>
        <p:nvSpPr>
          <p:cNvPr id="40" name="Content Placeholder 2">
            <a:extLst>
              <a:ext uri="{FF2B5EF4-FFF2-40B4-BE49-F238E27FC236}">
                <a16:creationId xmlns:a16="http://schemas.microsoft.com/office/drawing/2014/main" id="{EFF6F7BF-4F38-C470-EFBF-4E66481D4847}"/>
              </a:ext>
            </a:extLst>
          </p:cNvPr>
          <p:cNvSpPr txBox="1">
            <a:spLocks/>
          </p:cNvSpPr>
          <p:nvPr/>
        </p:nvSpPr>
        <p:spPr>
          <a:xfrm>
            <a:off x="8668206" y="5068286"/>
            <a:ext cx="1406559" cy="3693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/>
              <a:t>Optimal scene</a:t>
            </a:r>
          </a:p>
        </p:txBody>
      </p:sp>
      <p:sp>
        <p:nvSpPr>
          <p:cNvPr id="41" name="Cube 40">
            <a:extLst>
              <a:ext uri="{FF2B5EF4-FFF2-40B4-BE49-F238E27FC236}">
                <a16:creationId xmlns:a16="http://schemas.microsoft.com/office/drawing/2014/main" id="{E9E98C61-5A77-62FF-669B-C8F74228C4C5}"/>
              </a:ext>
            </a:extLst>
          </p:cNvPr>
          <p:cNvSpPr/>
          <p:nvPr/>
        </p:nvSpPr>
        <p:spPr>
          <a:xfrm>
            <a:off x="6870167" y="4642701"/>
            <a:ext cx="1011984" cy="904973"/>
          </a:xfrm>
          <a:prstGeom prst="cub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Scene Eval.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8FF7A898-1A08-E0D0-C680-ACAF20498471}"/>
              </a:ext>
            </a:extLst>
          </p:cNvPr>
          <p:cNvCxnSpPr>
            <a:cxnSpLocks/>
          </p:cNvCxnSpPr>
          <p:nvPr/>
        </p:nvCxnSpPr>
        <p:spPr>
          <a:xfrm>
            <a:off x="7654975" y="5659687"/>
            <a:ext cx="337762" cy="4485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6C074E75-05E9-8571-F0D2-91BB58889FF2}"/>
              </a:ext>
            </a:extLst>
          </p:cNvPr>
          <p:cNvCxnSpPr>
            <a:cxnSpLocks/>
          </p:cNvCxnSpPr>
          <p:nvPr/>
        </p:nvCxnSpPr>
        <p:spPr>
          <a:xfrm flipH="1">
            <a:off x="6842745" y="6268523"/>
            <a:ext cx="345590" cy="54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E0D46303-5C93-DB6A-D7EF-17E8FAEE67E8}"/>
              </a:ext>
            </a:extLst>
          </p:cNvPr>
          <p:cNvCxnSpPr>
            <a:cxnSpLocks/>
          </p:cNvCxnSpPr>
          <p:nvPr/>
        </p:nvCxnSpPr>
        <p:spPr>
          <a:xfrm flipV="1">
            <a:off x="6125766" y="5665867"/>
            <a:ext cx="586708" cy="4423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0DD7D1A3-5231-07FB-8CF1-BDA7AEE0B4F7}"/>
              </a:ext>
            </a:extLst>
          </p:cNvPr>
          <p:cNvCxnSpPr>
            <a:cxnSpLocks/>
          </p:cNvCxnSpPr>
          <p:nvPr/>
        </p:nvCxnSpPr>
        <p:spPr>
          <a:xfrm>
            <a:off x="7946388" y="5200073"/>
            <a:ext cx="606901" cy="136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246803BA-2561-3B4C-4C52-DFA165F9C6FA}"/>
              </a:ext>
            </a:extLst>
          </p:cNvPr>
          <p:cNvCxnSpPr>
            <a:cxnSpLocks/>
          </p:cNvCxnSpPr>
          <p:nvPr/>
        </p:nvCxnSpPr>
        <p:spPr>
          <a:xfrm flipV="1">
            <a:off x="6822928" y="4016170"/>
            <a:ext cx="519885" cy="200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77277005-2450-3B81-3759-AB4F24CD3B8C}"/>
              </a:ext>
            </a:extLst>
          </p:cNvPr>
          <p:cNvCxnSpPr>
            <a:cxnSpLocks/>
          </p:cNvCxnSpPr>
          <p:nvPr/>
        </p:nvCxnSpPr>
        <p:spPr>
          <a:xfrm flipH="1" flipV="1">
            <a:off x="6260904" y="4237054"/>
            <a:ext cx="657469" cy="4589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FB9C11B3-2EE7-7B8C-5D04-6498394BC33D}"/>
              </a:ext>
            </a:extLst>
          </p:cNvPr>
          <p:cNvCxnSpPr>
            <a:cxnSpLocks/>
          </p:cNvCxnSpPr>
          <p:nvPr/>
        </p:nvCxnSpPr>
        <p:spPr>
          <a:xfrm>
            <a:off x="10044737" y="5224106"/>
            <a:ext cx="3959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05268DC2-F77F-0127-8479-A8BEACC751EC}"/>
              </a:ext>
            </a:extLst>
          </p:cNvPr>
          <p:cNvCxnSpPr>
            <a:cxnSpLocks/>
          </p:cNvCxnSpPr>
          <p:nvPr/>
        </p:nvCxnSpPr>
        <p:spPr>
          <a:xfrm flipV="1">
            <a:off x="8913728" y="4049425"/>
            <a:ext cx="329359" cy="55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77434F5E-AACE-62EF-3F76-9B4A5378DC82}"/>
              </a:ext>
            </a:extLst>
          </p:cNvPr>
          <p:cNvCxnSpPr>
            <a:cxnSpLocks/>
          </p:cNvCxnSpPr>
          <p:nvPr/>
        </p:nvCxnSpPr>
        <p:spPr>
          <a:xfrm flipH="1">
            <a:off x="8023580" y="4316244"/>
            <a:ext cx="1292019" cy="4378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575FF2CC-63A6-0E85-F24B-5A9692023F6A}"/>
              </a:ext>
            </a:extLst>
          </p:cNvPr>
          <p:cNvSpPr/>
          <p:nvPr/>
        </p:nvSpPr>
        <p:spPr>
          <a:xfrm>
            <a:off x="4763409" y="3712665"/>
            <a:ext cx="7190323" cy="3022883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  <a:prstDash val="lg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5712BDB7-A593-B75F-D5B6-62A5C1654E9B}"/>
              </a:ext>
            </a:extLst>
          </p:cNvPr>
          <p:cNvCxnSpPr>
            <a:cxnSpLocks/>
          </p:cNvCxnSpPr>
          <p:nvPr/>
        </p:nvCxnSpPr>
        <p:spPr>
          <a:xfrm>
            <a:off x="6165528" y="5174274"/>
            <a:ext cx="3959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ED7C79DD-BD13-9E46-A6D9-4A77D62C7D05}"/>
              </a:ext>
            </a:extLst>
          </p:cNvPr>
          <p:cNvCxnSpPr>
            <a:cxnSpLocks/>
          </p:cNvCxnSpPr>
          <p:nvPr/>
        </p:nvCxnSpPr>
        <p:spPr>
          <a:xfrm flipV="1">
            <a:off x="8072138" y="2910615"/>
            <a:ext cx="572864" cy="15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09BA6DA0-C597-DD54-55FC-2FE9532E60A9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10074765" y="2032106"/>
            <a:ext cx="410334" cy="20768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DD5208B7-B868-85AE-616F-6A190F1F958D}"/>
              </a:ext>
            </a:extLst>
          </p:cNvPr>
          <p:cNvCxnSpPr>
            <a:cxnSpLocks/>
          </p:cNvCxnSpPr>
          <p:nvPr/>
        </p:nvCxnSpPr>
        <p:spPr>
          <a:xfrm flipV="1">
            <a:off x="9426626" y="1355115"/>
            <a:ext cx="0" cy="415972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Content Placeholder 2">
            <a:extLst>
              <a:ext uri="{FF2B5EF4-FFF2-40B4-BE49-F238E27FC236}">
                <a16:creationId xmlns:a16="http://schemas.microsoft.com/office/drawing/2014/main" id="{CE87F61E-AD48-A419-198F-B1D11A9F0FC1}"/>
              </a:ext>
            </a:extLst>
          </p:cNvPr>
          <p:cNvSpPr txBox="1">
            <a:spLocks/>
          </p:cNvSpPr>
          <p:nvPr/>
        </p:nvSpPr>
        <p:spPr>
          <a:xfrm>
            <a:off x="8999974" y="1128734"/>
            <a:ext cx="1440683" cy="195449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Knowledge Graphs</a:t>
            </a:r>
          </a:p>
        </p:txBody>
      </p:sp>
    </p:spTree>
    <p:extLst>
      <p:ext uri="{BB962C8B-B14F-4D97-AF65-F5344CB8AC3E}">
        <p14:creationId xmlns:p14="http://schemas.microsoft.com/office/powerpoint/2010/main" val="1156856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D33D42E-31A8-E889-8378-5F726AA3EE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1128" y="1769064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Properties can be thought about</a:t>
            </a:r>
          </a:p>
          <a:p>
            <a:pPr lvl="1"/>
            <a:r>
              <a:rPr lang="en-US" dirty="0"/>
              <a:t>Self properties</a:t>
            </a:r>
          </a:p>
          <a:p>
            <a:pPr lvl="2"/>
            <a:r>
              <a:rPr lang="en-US" dirty="0"/>
              <a:t>Name: string</a:t>
            </a:r>
          </a:p>
          <a:p>
            <a:pPr lvl="2"/>
            <a:r>
              <a:rPr lang="en-US" dirty="0"/>
              <a:t>Color: RGB/HSV or any color system, Vector3</a:t>
            </a:r>
          </a:p>
          <a:p>
            <a:pPr lvl="2"/>
            <a:r>
              <a:rPr lang="en-US" dirty="0"/>
              <a:t>Shape: box, capsule, ball, cylinder, …</a:t>
            </a:r>
          </a:p>
          <a:p>
            <a:pPr lvl="2"/>
            <a:r>
              <a:rPr lang="en-US" dirty="0"/>
              <a:t>Size: Vector3</a:t>
            </a:r>
          </a:p>
          <a:p>
            <a:pPr lvl="1"/>
            <a:r>
              <a:rPr lang="en-US" dirty="0"/>
              <a:t>Environment</a:t>
            </a:r>
          </a:p>
          <a:p>
            <a:pPr lvl="2"/>
            <a:r>
              <a:rPr lang="en-US" dirty="0"/>
              <a:t>Time: morning, afternoon, evening, night</a:t>
            </a:r>
          </a:p>
          <a:p>
            <a:pPr lvl="2"/>
            <a:r>
              <a:rPr lang="en-US" dirty="0"/>
              <a:t>Season: 4 seasons</a:t>
            </a:r>
          </a:p>
          <a:p>
            <a:pPr lvl="2"/>
            <a:r>
              <a:rPr lang="en-US" dirty="0"/>
              <a:t>Weather: rain, sunny, cloudy, …</a:t>
            </a:r>
          </a:p>
          <a:p>
            <a:pPr lvl="1"/>
            <a:r>
              <a:rPr lang="en-US" dirty="0"/>
              <a:t>Position: Vector3 </a:t>
            </a:r>
          </a:p>
          <a:p>
            <a:pPr lvl="1"/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167C372-AC10-B800-5A37-80932E164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Implementation Details</a:t>
            </a:r>
          </a:p>
        </p:txBody>
      </p:sp>
    </p:spTree>
    <p:extLst>
      <p:ext uri="{BB962C8B-B14F-4D97-AF65-F5344CB8AC3E}">
        <p14:creationId xmlns:p14="http://schemas.microsoft.com/office/powerpoint/2010/main" val="9260537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47BA8-85A5-0098-D7C5-1A959B583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Imitation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5C337E-EDB2-5686-08E5-1ECD59E0C3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Watching a user demonstration and replicating it with a robot</a:t>
            </a:r>
          </a:p>
          <a:p>
            <a:r>
              <a:rPr lang="en-US" dirty="0"/>
              <a:t>Solve different tasks </a:t>
            </a:r>
            <a:r>
              <a:rPr lang="en-US"/>
              <a:t>in isolation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05676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05F7B9-0825-7A04-3F3C-C8F54FCF5C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474662"/>
            <a:ext cx="10515600" cy="206375"/>
          </a:xfrm>
        </p:spPr>
        <p:txBody>
          <a:bodyPr>
            <a:normAutofit fontScale="90000"/>
          </a:bodyPr>
          <a:lstStyle/>
          <a:p>
            <a:r>
              <a:rPr lang="en-GB" sz="1800" b="0" dirty="0">
                <a:effectLst/>
                <a:latin typeface="NimbusRomNo9L"/>
              </a:rPr>
              <a:t>Paper: Program Synthesis by Examples for Object Repositioning Tasks  (2014 IROS)</a:t>
            </a:r>
            <a:endParaRPr lang="en-US" dirty="0"/>
          </a:p>
        </p:txBody>
      </p:sp>
      <p:pic>
        <p:nvPicPr>
          <p:cNvPr id="5" name="Content Placeholder 4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3474A9D6-D027-9937-6EB0-DD6FCE6667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82" y="1253331"/>
            <a:ext cx="6686202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3EE1B8F-455F-F7A4-79F0-1823149F989E}"/>
              </a:ext>
            </a:extLst>
          </p:cNvPr>
          <p:cNvSpPr txBox="1"/>
          <p:nvPr/>
        </p:nvSpPr>
        <p:spPr>
          <a:xfrm>
            <a:off x="6804984" y="2696342"/>
            <a:ext cx="5268234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400" b="1" dirty="0"/>
              <a:t>Learning Algorithm</a:t>
            </a:r>
          </a:p>
          <a:p>
            <a:pPr marL="285750" indent="-285750">
              <a:buFontTx/>
              <a:buChar char="-"/>
            </a:pPr>
            <a:r>
              <a:rPr lang="en-US" sz="1400" dirty="0"/>
              <a:t>Find appropriate filter expressions</a:t>
            </a:r>
          </a:p>
          <a:p>
            <a:pPr marL="742950" lvl="1" indent="-285750">
              <a:buFontTx/>
              <a:buChar char="-"/>
            </a:pPr>
            <a:r>
              <a:rPr lang="en-US" sz="1400" dirty="0"/>
              <a:t>Select objects where property is value</a:t>
            </a:r>
          </a:p>
          <a:p>
            <a:pPr marL="742950" lvl="1" indent="-285750">
              <a:buFontTx/>
              <a:buChar char="-"/>
            </a:pPr>
            <a:r>
              <a:rPr lang="en-US" sz="1400" dirty="0"/>
              <a:t>Select objects where property is between min and max</a:t>
            </a:r>
          </a:p>
          <a:p>
            <a:pPr marL="285750" indent="-285750">
              <a:buFontTx/>
              <a:buChar char="-"/>
            </a:pPr>
            <a:r>
              <a:rPr lang="en-US" sz="1400" dirty="0"/>
              <a:t>Then combining filters from more complex situations</a:t>
            </a:r>
          </a:p>
          <a:p>
            <a:pPr marL="742950" lvl="1" indent="-285750">
              <a:buFontTx/>
              <a:buChar char="-"/>
            </a:pPr>
            <a:r>
              <a:rPr lang="en-US" sz="1400" dirty="0"/>
              <a:t>Conjunctions</a:t>
            </a:r>
          </a:p>
          <a:p>
            <a:pPr marL="742950" lvl="1" indent="-285750">
              <a:buFontTx/>
              <a:buChar char="-"/>
            </a:pPr>
            <a:r>
              <a:rPr lang="en-US" sz="1400" dirty="0"/>
              <a:t>Disjunctions </a:t>
            </a:r>
          </a:p>
          <a:p>
            <a:pPr marL="285750" indent="-285750">
              <a:buFontTx/>
              <a:buChar char="-"/>
            </a:pPr>
            <a:r>
              <a:rPr lang="en-US" sz="1400" dirty="0"/>
              <a:t>Scoring the filters by positive and negative examples</a:t>
            </a:r>
          </a:p>
          <a:p>
            <a:pPr marL="285750" indent="-285750">
              <a:buFontTx/>
              <a:buChar char="-"/>
            </a:pPr>
            <a:r>
              <a:rPr lang="en-US" sz="1400" dirty="0"/>
              <a:t>Iterate the searching for several times</a:t>
            </a:r>
          </a:p>
          <a:p>
            <a:pPr marL="285750" indent="-285750">
              <a:buFontTx/>
              <a:buChar char="-"/>
            </a:pPr>
            <a:r>
              <a:rPr lang="en-US" sz="1400" dirty="0"/>
              <a:t>Generate human readable places</a:t>
            </a:r>
          </a:p>
          <a:p>
            <a:endParaRPr lang="en-US" sz="1400" dirty="0"/>
          </a:p>
          <a:p>
            <a:pPr marL="285750" indent="-285750">
              <a:buFontTx/>
              <a:buChar char="-"/>
            </a:pPr>
            <a:r>
              <a:rPr lang="en-US" sz="1400" dirty="0"/>
              <a:t>Discussion: </a:t>
            </a:r>
          </a:p>
          <a:p>
            <a:pPr marL="285750" indent="-285750">
              <a:buFontTx/>
              <a:buChar char="-"/>
            </a:pPr>
            <a:r>
              <a:rPr lang="en-US" sz="1400" dirty="0"/>
              <a:t>Color is the only discrete property. Think about object name?</a:t>
            </a:r>
          </a:p>
          <a:p>
            <a:pPr marL="285750" indent="-285750">
              <a:buFontTx/>
              <a:buChar char="-"/>
            </a:pPr>
            <a:r>
              <a:rPr lang="en-US" sz="1400" dirty="0"/>
              <a:t>Can one trained model be used for multiple tasks?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71CDE80-4C7B-0AB8-F19C-F52D399D016A}"/>
                  </a:ext>
                </a:extLst>
              </p:cNvPr>
              <p:cNvSpPr txBox="1"/>
              <p:nvPr/>
            </p:nvSpPr>
            <p:spPr>
              <a:xfrm>
                <a:off x="6957981" y="1253331"/>
                <a:ext cx="5115237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Tx/>
                  <a:buChar char="-"/>
                </a:pPr>
                <a:r>
                  <a:rPr lang="en-US" sz="1400" b="1" dirty="0"/>
                  <a:t>Language</a:t>
                </a:r>
              </a:p>
              <a:p>
                <a:pPr marL="285750" indent="-285750">
                  <a:buFontTx/>
                  <a:buChar char="-"/>
                </a:pPr>
                <a:r>
                  <a:rPr lang="en-US" sz="1400" dirty="0"/>
                  <a:t>Object Properties that considered</a:t>
                </a:r>
              </a:p>
              <a:p>
                <a:pPr marL="742950" lvl="1" indent="-285750">
                  <a:buFontTx/>
                  <a:buChar char="-"/>
                </a:pPr>
                <a:r>
                  <a:rPr lang="en-US" sz="1400" dirty="0"/>
                  <a:t>Discrete property</a:t>
                </a:r>
              </a:p>
              <a:p>
                <a:pPr marL="1200150" lvl="2" indent="-285750">
                  <a:buFontTx/>
                  <a:buChar char="-"/>
                </a:pPr>
                <a:r>
                  <a:rPr lang="en-US" sz="1400" dirty="0"/>
                  <a:t>Color</a:t>
                </a:r>
              </a:p>
              <a:p>
                <a:pPr marL="742950" lvl="1" indent="-285750">
                  <a:buFontTx/>
                  <a:buChar char="-"/>
                </a:pPr>
                <a:r>
                  <a:rPr lang="en-US" sz="1400" dirty="0"/>
                  <a:t>Continues properties</a:t>
                </a:r>
              </a:p>
              <a:p>
                <a:pPr marL="1200150" lvl="2" indent="-285750">
                  <a:buFontTx/>
                  <a:buChar char="-"/>
                </a:pPr>
                <a:r>
                  <a:rPr lang="en-US" sz="1400" dirty="0"/>
                  <a:t>Width, Height, aspect ratio, x, y,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1400" dirty="0"/>
                  <a:t> , area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71CDE80-4C7B-0AB8-F19C-F52D399D01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7981" y="1253331"/>
                <a:ext cx="5115237" cy="1384995"/>
              </a:xfrm>
              <a:prstGeom prst="rect">
                <a:avLst/>
              </a:prstGeom>
              <a:blipFill>
                <a:blip r:embed="rId3"/>
                <a:stretch>
                  <a:fillRect l="-248" t="-909"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878104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0">
            <a:extLst>
              <a:ext uri="{FF2B5EF4-FFF2-40B4-BE49-F238E27FC236}">
                <a16:creationId xmlns:a16="http://schemas.microsoft.com/office/drawing/2014/main" id="{6DBF50F6-DD88-4D9F-B7D3-79B9899809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12">
            <a:extLst>
              <a:ext uri="{FF2B5EF4-FFF2-40B4-BE49-F238E27FC236}">
                <a16:creationId xmlns:a16="http://schemas.microsoft.com/office/drawing/2014/main" id="{916BBDC2-6929-469E-B7C4-A03E77BF94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A975479-0F6A-E579-7AB5-460CCA3BE3D4}"/>
              </a:ext>
            </a:extLst>
          </p:cNvPr>
          <p:cNvSpPr txBox="1">
            <a:spLocks/>
          </p:cNvSpPr>
          <p:nvPr/>
        </p:nvSpPr>
        <p:spPr>
          <a:xfrm>
            <a:off x="804672" y="5434228"/>
            <a:ext cx="10640754" cy="7758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22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Paper: </a:t>
            </a:r>
            <a:r>
              <a:rPr lang="en-US" sz="2200" b="0" kern="1200" dirty="0"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rPr>
              <a:t>Synthetically Trained Neural Networks for Learning Human-Readable Plans from Real-World Demonstrations  </a:t>
            </a:r>
            <a:r>
              <a:rPr lang="en-US" sz="22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(2018 ICRA)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344E6B5-C9F5-4338-9E33-003B123731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 flipH="1">
            <a:off x="-176402" y="170309"/>
            <a:ext cx="2514948" cy="2174333"/>
            <a:chOff x="-305" y="-4155"/>
            <a:chExt cx="2514948" cy="2174333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90B0F8D-9E81-4DE8-95D5-1A26E9390D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830BA43A-83E9-4C67-92A6-F247FB3700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2F3A0CC-EBFE-405D-B0C0-27DE361ED5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F2E853E-B55A-4FFD-B90E-6FB4F31BD5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3C0502E1-1D05-3760-1FD1-A79AF95415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048" y="865599"/>
            <a:ext cx="10555905" cy="2744535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FDFEDBF7-8E2C-46B8-9095-AE1D77E217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9130554" y="4560733"/>
            <a:ext cx="3061445" cy="2297266"/>
            <a:chOff x="-305" y="-1"/>
            <a:chExt cx="3832880" cy="2876136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0202872-FBB0-4F11-BC49-9FB400B212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0DEB2F40-D411-4D44-9638-AE0342C7F8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507F7D91-A991-4196-AF73-327E04B562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178739A9-E67C-40E5-9468-0A68AEC54E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093084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1" descr="Shape, background pattern&#10;&#10;Description automatically generated">
            <a:extLst>
              <a:ext uri="{FF2B5EF4-FFF2-40B4-BE49-F238E27FC236}">
                <a16:creationId xmlns:a16="http://schemas.microsoft.com/office/drawing/2014/main" id="{23533360-BC4E-140D-5F2A-B15924C9F1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740" r="17212" b="2"/>
          <a:stretch/>
        </p:blipFill>
        <p:spPr>
          <a:xfrm>
            <a:off x="7968222" y="10"/>
            <a:ext cx="4223778" cy="6857990"/>
          </a:xfrm>
          <a:custGeom>
            <a:avLst/>
            <a:gdLst/>
            <a:ahLst/>
            <a:cxnLst/>
            <a:rect l="l" t="t" r="r" b="b"/>
            <a:pathLst>
              <a:path w="4223778" h="6865951">
                <a:moveTo>
                  <a:pt x="478794" y="0"/>
                </a:moveTo>
                <a:lnTo>
                  <a:pt x="4223778" y="0"/>
                </a:lnTo>
                <a:lnTo>
                  <a:pt x="4223778" y="6865951"/>
                </a:lnTo>
                <a:lnTo>
                  <a:pt x="52221" y="6865951"/>
                </a:lnTo>
                <a:lnTo>
                  <a:pt x="49989" y="6844695"/>
                </a:lnTo>
                <a:cubicBezTo>
                  <a:pt x="46440" y="6810509"/>
                  <a:pt x="42891" y="6776323"/>
                  <a:pt x="41304" y="6765443"/>
                </a:cubicBezTo>
                <a:cubicBezTo>
                  <a:pt x="35681" y="6732842"/>
                  <a:pt x="13533" y="6716945"/>
                  <a:pt x="11182" y="6694817"/>
                </a:cubicBezTo>
                <a:cubicBezTo>
                  <a:pt x="16764" y="6697663"/>
                  <a:pt x="14835" y="6635151"/>
                  <a:pt x="10913" y="6627127"/>
                </a:cubicBezTo>
                <a:cubicBezTo>
                  <a:pt x="19564" y="6579282"/>
                  <a:pt x="-12861" y="6585665"/>
                  <a:pt x="5999" y="6527525"/>
                </a:cubicBezTo>
                <a:cubicBezTo>
                  <a:pt x="12287" y="6468687"/>
                  <a:pt x="19003" y="6409739"/>
                  <a:pt x="7685" y="6346547"/>
                </a:cubicBezTo>
                <a:cubicBezTo>
                  <a:pt x="31149" y="6240430"/>
                  <a:pt x="5895" y="6134229"/>
                  <a:pt x="12535" y="6084924"/>
                </a:cubicBezTo>
                <a:cubicBezTo>
                  <a:pt x="14696" y="6024961"/>
                  <a:pt x="53867" y="6020785"/>
                  <a:pt x="45320" y="5989742"/>
                </a:cubicBezTo>
                <a:cubicBezTo>
                  <a:pt x="41264" y="5940899"/>
                  <a:pt x="43258" y="5932095"/>
                  <a:pt x="40418" y="5889597"/>
                </a:cubicBezTo>
                <a:cubicBezTo>
                  <a:pt x="20860" y="5848611"/>
                  <a:pt x="51187" y="5792775"/>
                  <a:pt x="49796" y="5755774"/>
                </a:cubicBezTo>
                <a:cubicBezTo>
                  <a:pt x="43522" y="5734342"/>
                  <a:pt x="37368" y="5692606"/>
                  <a:pt x="49956" y="5684909"/>
                </a:cubicBezTo>
                <a:cubicBezTo>
                  <a:pt x="52825" y="5660429"/>
                  <a:pt x="62553" y="5623499"/>
                  <a:pt x="67011" y="5608897"/>
                </a:cubicBezTo>
                <a:lnTo>
                  <a:pt x="76701" y="5597290"/>
                </a:lnTo>
                <a:cubicBezTo>
                  <a:pt x="87717" y="5587442"/>
                  <a:pt x="82431" y="5550877"/>
                  <a:pt x="89120" y="5529641"/>
                </a:cubicBezTo>
                <a:cubicBezTo>
                  <a:pt x="69291" y="5496375"/>
                  <a:pt x="118554" y="5526326"/>
                  <a:pt x="94330" y="5470852"/>
                </a:cubicBezTo>
                <a:cubicBezTo>
                  <a:pt x="95483" y="5449506"/>
                  <a:pt x="114690" y="5429653"/>
                  <a:pt x="116139" y="5390946"/>
                </a:cubicBezTo>
                <a:cubicBezTo>
                  <a:pt x="127589" y="5337323"/>
                  <a:pt x="132794" y="5338384"/>
                  <a:pt x="135560" y="5284344"/>
                </a:cubicBezTo>
                <a:cubicBezTo>
                  <a:pt x="143629" y="5226223"/>
                  <a:pt x="148113" y="5192743"/>
                  <a:pt x="158141" y="5143920"/>
                </a:cubicBezTo>
                <a:cubicBezTo>
                  <a:pt x="170128" y="5118849"/>
                  <a:pt x="159838" y="5102006"/>
                  <a:pt x="174950" y="5088188"/>
                </a:cubicBezTo>
                <a:cubicBezTo>
                  <a:pt x="197620" y="5107654"/>
                  <a:pt x="181875" y="4983257"/>
                  <a:pt x="203603" y="5010764"/>
                </a:cubicBezTo>
                <a:lnTo>
                  <a:pt x="258582" y="4919969"/>
                </a:lnTo>
                <a:cubicBezTo>
                  <a:pt x="238838" y="4883087"/>
                  <a:pt x="271098" y="4853332"/>
                  <a:pt x="287910" y="4849612"/>
                </a:cubicBezTo>
                <a:cubicBezTo>
                  <a:pt x="294156" y="4811643"/>
                  <a:pt x="286101" y="4834074"/>
                  <a:pt x="305439" y="4799017"/>
                </a:cubicBezTo>
                <a:cubicBezTo>
                  <a:pt x="322572" y="4758926"/>
                  <a:pt x="352642" y="4705848"/>
                  <a:pt x="373456" y="4667754"/>
                </a:cubicBezTo>
                <a:cubicBezTo>
                  <a:pt x="384080" y="4649919"/>
                  <a:pt x="401158" y="4670663"/>
                  <a:pt x="407944" y="4574050"/>
                </a:cubicBezTo>
                <a:cubicBezTo>
                  <a:pt x="408098" y="4548109"/>
                  <a:pt x="427782" y="4503327"/>
                  <a:pt x="425133" y="4462469"/>
                </a:cubicBezTo>
                <a:lnTo>
                  <a:pt x="433890" y="4364681"/>
                </a:lnTo>
                <a:cubicBezTo>
                  <a:pt x="430018" y="4339230"/>
                  <a:pt x="435361" y="4287915"/>
                  <a:pt x="440691" y="4222147"/>
                </a:cubicBezTo>
                <a:cubicBezTo>
                  <a:pt x="451463" y="4164562"/>
                  <a:pt x="497377" y="4067298"/>
                  <a:pt x="503057" y="3977136"/>
                </a:cubicBezTo>
                <a:cubicBezTo>
                  <a:pt x="519229" y="3939837"/>
                  <a:pt x="472839" y="3875689"/>
                  <a:pt x="507582" y="3776020"/>
                </a:cubicBezTo>
                <a:cubicBezTo>
                  <a:pt x="497716" y="3757477"/>
                  <a:pt x="518006" y="3707185"/>
                  <a:pt x="521577" y="3692206"/>
                </a:cubicBezTo>
                <a:cubicBezTo>
                  <a:pt x="525148" y="3677227"/>
                  <a:pt x="526352" y="3687655"/>
                  <a:pt x="529009" y="3686147"/>
                </a:cubicBezTo>
                <a:cubicBezTo>
                  <a:pt x="531848" y="3650325"/>
                  <a:pt x="545504" y="3563351"/>
                  <a:pt x="551870" y="3514534"/>
                </a:cubicBezTo>
                <a:cubicBezTo>
                  <a:pt x="561331" y="3487751"/>
                  <a:pt x="581973" y="3426419"/>
                  <a:pt x="567205" y="3393248"/>
                </a:cubicBezTo>
                <a:cubicBezTo>
                  <a:pt x="585208" y="3400657"/>
                  <a:pt x="563566" y="3353906"/>
                  <a:pt x="579630" y="3344723"/>
                </a:cubicBezTo>
                <a:cubicBezTo>
                  <a:pt x="592861" y="3339338"/>
                  <a:pt x="589379" y="3323900"/>
                  <a:pt x="592672" y="3310978"/>
                </a:cubicBezTo>
                <a:cubicBezTo>
                  <a:pt x="605351" y="3299735"/>
                  <a:pt x="594296" y="3237176"/>
                  <a:pt x="589270" y="3216655"/>
                </a:cubicBezTo>
                <a:cubicBezTo>
                  <a:pt x="566909" y="3160431"/>
                  <a:pt x="626099" y="3142203"/>
                  <a:pt x="609663" y="3096973"/>
                </a:cubicBezTo>
                <a:cubicBezTo>
                  <a:pt x="609191" y="3084373"/>
                  <a:pt x="615889" y="3033331"/>
                  <a:pt x="618886" y="3023628"/>
                </a:cubicBezTo>
                <a:lnTo>
                  <a:pt x="630425" y="2998646"/>
                </a:lnTo>
                <a:lnTo>
                  <a:pt x="640017" y="2995914"/>
                </a:lnTo>
                <a:lnTo>
                  <a:pt x="643600" y="2978244"/>
                </a:lnTo>
                <a:lnTo>
                  <a:pt x="659520" y="2950805"/>
                </a:lnTo>
                <a:cubicBezTo>
                  <a:pt x="620152" y="2937671"/>
                  <a:pt x="687598" y="2860550"/>
                  <a:pt x="650890" y="2864933"/>
                </a:cubicBezTo>
                <a:cubicBezTo>
                  <a:pt x="663707" y="2817056"/>
                  <a:pt x="662078" y="2779813"/>
                  <a:pt x="640210" y="2741864"/>
                </a:cubicBezTo>
                <a:cubicBezTo>
                  <a:pt x="634452" y="2649732"/>
                  <a:pt x="665268" y="2597914"/>
                  <a:pt x="639387" y="2510931"/>
                </a:cubicBezTo>
                <a:cubicBezTo>
                  <a:pt x="645574" y="2407642"/>
                  <a:pt x="671719" y="2317589"/>
                  <a:pt x="680438" y="2227415"/>
                </a:cubicBezTo>
                <a:cubicBezTo>
                  <a:pt x="664175" y="2189847"/>
                  <a:pt x="704423" y="2141655"/>
                  <a:pt x="688135" y="2054289"/>
                </a:cubicBezTo>
                <a:cubicBezTo>
                  <a:pt x="683239" y="2048201"/>
                  <a:pt x="684029" y="1979567"/>
                  <a:pt x="681480" y="1972202"/>
                </a:cubicBezTo>
                <a:lnTo>
                  <a:pt x="686247" y="1917474"/>
                </a:lnTo>
                <a:lnTo>
                  <a:pt x="679783" y="1862721"/>
                </a:lnTo>
                <a:cubicBezTo>
                  <a:pt x="683677" y="1851209"/>
                  <a:pt x="688980" y="1824057"/>
                  <a:pt x="686639" y="1818227"/>
                </a:cubicBezTo>
                <a:lnTo>
                  <a:pt x="658235" y="1742488"/>
                </a:lnTo>
                <a:cubicBezTo>
                  <a:pt x="645662" y="1715201"/>
                  <a:pt x="661423" y="1719638"/>
                  <a:pt x="636990" y="1638389"/>
                </a:cubicBezTo>
                <a:cubicBezTo>
                  <a:pt x="626351" y="1601441"/>
                  <a:pt x="629414" y="1617134"/>
                  <a:pt x="602059" y="1570807"/>
                </a:cubicBezTo>
                <a:lnTo>
                  <a:pt x="570903" y="1513173"/>
                </a:lnTo>
                <a:cubicBezTo>
                  <a:pt x="570781" y="1503175"/>
                  <a:pt x="550561" y="1468055"/>
                  <a:pt x="550438" y="1458058"/>
                </a:cubicBezTo>
                <a:cubicBezTo>
                  <a:pt x="556848" y="1428101"/>
                  <a:pt x="546263" y="1422712"/>
                  <a:pt x="531416" y="1385478"/>
                </a:cubicBezTo>
                <a:cubicBezTo>
                  <a:pt x="527790" y="1370753"/>
                  <a:pt x="490725" y="1304050"/>
                  <a:pt x="501981" y="1265452"/>
                </a:cubicBezTo>
                <a:cubicBezTo>
                  <a:pt x="501825" y="1234781"/>
                  <a:pt x="490462" y="1187660"/>
                  <a:pt x="487370" y="1141743"/>
                </a:cubicBezTo>
                <a:cubicBezTo>
                  <a:pt x="484278" y="1095826"/>
                  <a:pt x="483852" y="1028118"/>
                  <a:pt x="483427" y="989948"/>
                </a:cubicBezTo>
                <a:cubicBezTo>
                  <a:pt x="483001" y="951779"/>
                  <a:pt x="494678" y="945984"/>
                  <a:pt x="484820" y="912725"/>
                </a:cubicBezTo>
                <a:cubicBezTo>
                  <a:pt x="467566" y="854951"/>
                  <a:pt x="510777" y="860797"/>
                  <a:pt x="475093" y="812798"/>
                </a:cubicBezTo>
                <a:cubicBezTo>
                  <a:pt x="461960" y="787034"/>
                  <a:pt x="498505" y="551948"/>
                  <a:pt x="461972" y="450605"/>
                </a:cubicBezTo>
                <a:cubicBezTo>
                  <a:pt x="470167" y="357604"/>
                  <a:pt x="458694" y="431306"/>
                  <a:pt x="465015" y="372906"/>
                </a:cubicBezTo>
                <a:cubicBezTo>
                  <a:pt x="503427" y="364177"/>
                  <a:pt x="489736" y="290341"/>
                  <a:pt x="490377" y="246134"/>
                </a:cubicBezTo>
                <a:cubicBezTo>
                  <a:pt x="491019" y="201927"/>
                  <a:pt x="449725" y="138160"/>
                  <a:pt x="468864" y="107666"/>
                </a:cubicBezTo>
                <a:cubicBezTo>
                  <a:pt x="468282" y="89794"/>
                  <a:pt x="477749" y="76947"/>
                  <a:pt x="477167" y="59075"/>
                </a:cubicBezTo>
                <a:lnTo>
                  <a:pt x="472992" y="14560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ABE8B67-807B-462B-FD2F-21C85B258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4" y="609600"/>
            <a:ext cx="6831188" cy="1322887"/>
          </a:xfrm>
        </p:spPr>
        <p:txBody>
          <a:bodyPr>
            <a:normAutofit/>
          </a:bodyPr>
          <a:lstStyle/>
          <a:p>
            <a:r>
              <a:rPr lang="de-DE" dirty="0"/>
              <a:t>Pipeline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F4B1C7-A29D-E60A-408D-AC6F273174DA}"/>
              </a:ext>
            </a:extLst>
          </p:cNvPr>
          <p:cNvSpPr txBox="1"/>
          <p:nvPr/>
        </p:nvSpPr>
        <p:spPr>
          <a:xfrm>
            <a:off x="890850" y="2203938"/>
            <a:ext cx="588508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Scene detection: for each object in each scene, the basic properties must be known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Shape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position (2D, 3D)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Color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Size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Design rules, and learn the rules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Learn the relationship between any two objects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Use the rules to correct random scenes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Reposition the objects to match the learned rules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Visualize the repositioned scene.</a:t>
            </a:r>
          </a:p>
        </p:txBody>
      </p:sp>
    </p:spTree>
    <p:extLst>
      <p:ext uri="{BB962C8B-B14F-4D97-AF65-F5344CB8AC3E}">
        <p14:creationId xmlns:p14="http://schemas.microsoft.com/office/powerpoint/2010/main" val="6398010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6" name="Rectangle 65">
            <a:extLst>
              <a:ext uri="{FF2B5EF4-FFF2-40B4-BE49-F238E27FC236}">
                <a16:creationId xmlns:a16="http://schemas.microsoft.com/office/drawing/2014/main" id="{91F55C5D-1648-4BE3-932D-8CADBF3F67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BE8B67-807B-462B-FD2F-21C85B258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67512"/>
            <a:ext cx="10908792" cy="10698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400" dirty="0"/>
              <a:t>Experiment 1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B3AB9ED1-C879-2195-C9A3-75FCB2FECF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1856232"/>
            <a:ext cx="10908792" cy="548640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400" dirty="0"/>
              <a:t>Scene Detection </a:t>
            </a:r>
            <a:endParaRPr lang="en-US" altLang="zh-CN" sz="2400" dirty="0"/>
          </a:p>
        </p:txBody>
      </p:sp>
      <p:sp>
        <p:nvSpPr>
          <p:cNvPr id="68" name="sketch line">
            <a:extLst>
              <a:ext uri="{FF2B5EF4-FFF2-40B4-BE49-F238E27FC236}">
                <a16:creationId xmlns:a16="http://schemas.microsoft.com/office/drawing/2014/main" id="{A38E1331-B5A6-44BE-BF4E-EE6C2FD2A2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10000" y="1776977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744583 w 4572000"/>
              <a:gd name="connsiteY1" fmla="*/ 0 h 18288"/>
              <a:gd name="connsiteX2" fmla="*/ 1352006 w 4572000"/>
              <a:gd name="connsiteY2" fmla="*/ 0 h 18288"/>
              <a:gd name="connsiteX3" fmla="*/ 2050869 w 4572000"/>
              <a:gd name="connsiteY3" fmla="*/ 0 h 18288"/>
              <a:gd name="connsiteX4" fmla="*/ 2612571 w 4572000"/>
              <a:gd name="connsiteY4" fmla="*/ 0 h 18288"/>
              <a:gd name="connsiteX5" fmla="*/ 3357154 w 4572000"/>
              <a:gd name="connsiteY5" fmla="*/ 0 h 18288"/>
              <a:gd name="connsiteX6" fmla="*/ 401029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265714 w 4572000"/>
              <a:gd name="connsiteY10" fmla="*/ 18288 h 18288"/>
              <a:gd name="connsiteX11" fmla="*/ 2521131 w 4572000"/>
              <a:gd name="connsiteY11" fmla="*/ 18288 h 18288"/>
              <a:gd name="connsiteX12" fmla="*/ 1867989 w 4572000"/>
              <a:gd name="connsiteY12" fmla="*/ 18288 h 18288"/>
              <a:gd name="connsiteX13" fmla="*/ 1352006 w 4572000"/>
              <a:gd name="connsiteY13" fmla="*/ 18288 h 18288"/>
              <a:gd name="connsiteX14" fmla="*/ 83602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335213" y="-5275"/>
                  <a:pt x="446637" y="2749"/>
                  <a:pt x="744583" y="0"/>
                </a:cubicBezTo>
                <a:cubicBezTo>
                  <a:pt x="1042529" y="-2749"/>
                  <a:pt x="1223095" y="8165"/>
                  <a:pt x="1352006" y="0"/>
                </a:cubicBezTo>
                <a:cubicBezTo>
                  <a:pt x="1480917" y="-8165"/>
                  <a:pt x="1803308" y="16240"/>
                  <a:pt x="2050869" y="0"/>
                </a:cubicBezTo>
                <a:cubicBezTo>
                  <a:pt x="2298430" y="-16240"/>
                  <a:pt x="2464656" y="-22054"/>
                  <a:pt x="2612571" y="0"/>
                </a:cubicBezTo>
                <a:cubicBezTo>
                  <a:pt x="2760486" y="22054"/>
                  <a:pt x="3034874" y="11895"/>
                  <a:pt x="3357154" y="0"/>
                </a:cubicBezTo>
                <a:cubicBezTo>
                  <a:pt x="3679434" y="-11895"/>
                  <a:pt x="3778145" y="-10841"/>
                  <a:pt x="4010297" y="0"/>
                </a:cubicBezTo>
                <a:cubicBezTo>
                  <a:pt x="4242449" y="10841"/>
                  <a:pt x="4385860" y="17261"/>
                  <a:pt x="4572000" y="0"/>
                </a:cubicBezTo>
                <a:cubicBezTo>
                  <a:pt x="4571443" y="8172"/>
                  <a:pt x="4571244" y="10948"/>
                  <a:pt x="4572000" y="18288"/>
                </a:cubicBezTo>
                <a:cubicBezTo>
                  <a:pt x="4352099" y="1269"/>
                  <a:pt x="4065933" y="40755"/>
                  <a:pt x="3873137" y="18288"/>
                </a:cubicBezTo>
                <a:cubicBezTo>
                  <a:pt x="3680341" y="-4179"/>
                  <a:pt x="3486903" y="33471"/>
                  <a:pt x="3265714" y="18288"/>
                </a:cubicBezTo>
                <a:cubicBezTo>
                  <a:pt x="3044525" y="3105"/>
                  <a:pt x="2683548" y="-1073"/>
                  <a:pt x="2521131" y="18288"/>
                </a:cubicBezTo>
                <a:cubicBezTo>
                  <a:pt x="2358714" y="37649"/>
                  <a:pt x="2132855" y="34593"/>
                  <a:pt x="1867989" y="18288"/>
                </a:cubicBezTo>
                <a:cubicBezTo>
                  <a:pt x="1603123" y="1983"/>
                  <a:pt x="1605373" y="2886"/>
                  <a:pt x="1352006" y="18288"/>
                </a:cubicBezTo>
                <a:cubicBezTo>
                  <a:pt x="1098639" y="33690"/>
                  <a:pt x="962100" y="16241"/>
                  <a:pt x="836023" y="18288"/>
                </a:cubicBezTo>
                <a:cubicBezTo>
                  <a:pt x="709946" y="20335"/>
                  <a:pt x="193668" y="-307"/>
                  <a:pt x="0" y="18288"/>
                </a:cubicBezTo>
                <a:cubicBezTo>
                  <a:pt x="-277" y="11188"/>
                  <a:pt x="-244" y="5848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58188" y="7508"/>
                  <a:pt x="361578" y="-27091"/>
                  <a:pt x="561703" y="0"/>
                </a:cubicBezTo>
                <a:cubicBezTo>
                  <a:pt x="761828" y="27091"/>
                  <a:pt x="1133811" y="14547"/>
                  <a:pt x="1306286" y="0"/>
                </a:cubicBezTo>
                <a:cubicBezTo>
                  <a:pt x="1478761" y="-14547"/>
                  <a:pt x="1809594" y="13320"/>
                  <a:pt x="2050869" y="0"/>
                </a:cubicBezTo>
                <a:cubicBezTo>
                  <a:pt x="2292144" y="-13320"/>
                  <a:pt x="2409269" y="-14334"/>
                  <a:pt x="2612571" y="0"/>
                </a:cubicBezTo>
                <a:cubicBezTo>
                  <a:pt x="2815873" y="14334"/>
                  <a:pt x="3025009" y="33536"/>
                  <a:pt x="3311434" y="0"/>
                </a:cubicBezTo>
                <a:cubicBezTo>
                  <a:pt x="3597859" y="-33536"/>
                  <a:pt x="3695431" y="-13462"/>
                  <a:pt x="3827417" y="0"/>
                </a:cubicBezTo>
                <a:cubicBezTo>
                  <a:pt x="3959403" y="13462"/>
                  <a:pt x="4360180" y="899"/>
                  <a:pt x="4572000" y="0"/>
                </a:cubicBezTo>
                <a:cubicBezTo>
                  <a:pt x="4572481" y="8890"/>
                  <a:pt x="4572898" y="10033"/>
                  <a:pt x="4572000" y="18288"/>
                </a:cubicBezTo>
                <a:cubicBezTo>
                  <a:pt x="4356830" y="5817"/>
                  <a:pt x="4021942" y="41441"/>
                  <a:pt x="3873137" y="18288"/>
                </a:cubicBezTo>
                <a:cubicBezTo>
                  <a:pt x="3724332" y="-4865"/>
                  <a:pt x="3494019" y="36771"/>
                  <a:pt x="3174274" y="18288"/>
                </a:cubicBezTo>
                <a:cubicBezTo>
                  <a:pt x="2854529" y="-195"/>
                  <a:pt x="2861023" y="5963"/>
                  <a:pt x="2658291" y="18288"/>
                </a:cubicBezTo>
                <a:cubicBezTo>
                  <a:pt x="2455559" y="30613"/>
                  <a:pt x="2309968" y="11711"/>
                  <a:pt x="2050869" y="18288"/>
                </a:cubicBezTo>
                <a:cubicBezTo>
                  <a:pt x="1791770" y="24865"/>
                  <a:pt x="1671115" y="-4587"/>
                  <a:pt x="1306286" y="18288"/>
                </a:cubicBezTo>
                <a:cubicBezTo>
                  <a:pt x="941457" y="41163"/>
                  <a:pt x="838619" y="-9452"/>
                  <a:pt x="653143" y="18288"/>
                </a:cubicBezTo>
                <a:cubicBezTo>
                  <a:pt x="467667" y="46028"/>
                  <a:pt x="308702" y="9245"/>
                  <a:pt x="0" y="18288"/>
                </a:cubicBezTo>
                <a:cubicBezTo>
                  <a:pt x="-4" y="10872"/>
                  <a:pt x="388" y="6748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95915077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7E4A215-074F-7629-4528-97D38932F77E}"/>
                  </a:ext>
                </a:extLst>
              </p:cNvPr>
              <p:cNvSpPr txBox="1"/>
              <p:nvPr/>
            </p:nvSpPr>
            <p:spPr>
              <a:xfrm>
                <a:off x="5187768" y="2386112"/>
                <a:ext cx="6822396" cy="36933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+mj-lt"/>
                  <a:buAutoNum type="arabicPeriod"/>
                </a:pPr>
                <a:r>
                  <a:rPr lang="en-US" b="1" dirty="0"/>
                  <a:t>Object Detection</a:t>
                </a:r>
                <a:r>
                  <a:rPr lang="en-US" dirty="0"/>
                  <a:t>: for each object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𝑜</m:t>
                    </m:r>
                  </m:oMath>
                </a14:m>
                <a:r>
                  <a:rPr lang="en-US" dirty="0"/>
                  <a:t> in each scene, need to know basic properties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𝑜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={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𝑜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𝑠h𝑎𝑝𝑒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𝑜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𝑝𝑜𝑠𝑖𝑡𝑖𝑜𝑛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𝑜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𝑐𝑜𝑙𝑜𝑟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𝑜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𝑠𝑖𝑧𝑒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  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Shape: Sphere, cube 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Position (3D): x, y, z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Color: R,G,B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Size: width, height, depth.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b="1" dirty="0"/>
                  <a:t>Relationship detection: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Size Relationship.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S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de-DE" b="0" i="0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𝑠𝑖𝑧𝑒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𝑠𝑖𝑧𝑒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𝑠𝑖𝑧𝑒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1257300" lvl="2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E.g.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𝑠𝑖𝑧𝑒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=2:</m:t>
                    </m:r>
                  </m:oMath>
                </a14:m>
                <a:r>
                  <a:rPr lang="en-US" dirty="0"/>
                  <a:t> Bigger than, Smaller than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Direction Relationship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D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ab</m:t>
                        </m:r>
                      </m:sub>
                    </m:sSub>
                    <m:r>
                      <a:rPr lang="de-DE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𝑝𝑜𝑠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𝑝𝑜𝑠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𝑑𝑖𝑟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1257300" lvl="2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E.g.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𝑑𝑖𝑟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=8: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East, South, West, North and their combinations (8 directions in total)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Relation: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𝑎𝑏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𝑎𝑏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7E4A215-074F-7629-4528-97D38932F7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7768" y="2386112"/>
                <a:ext cx="6822396" cy="3693319"/>
              </a:xfrm>
              <a:prstGeom prst="rect">
                <a:avLst/>
              </a:prstGeom>
              <a:blipFill>
                <a:blip r:embed="rId3"/>
                <a:stretch>
                  <a:fillRect l="-743" t="-685" b="-17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" name="Group 22">
            <a:extLst>
              <a:ext uri="{FF2B5EF4-FFF2-40B4-BE49-F238E27FC236}">
                <a16:creationId xmlns:a16="http://schemas.microsoft.com/office/drawing/2014/main" id="{CFB195CA-BDE6-8D8F-7A2D-FABD89C482E4}"/>
              </a:ext>
            </a:extLst>
          </p:cNvPr>
          <p:cNvGrpSpPr/>
          <p:nvPr/>
        </p:nvGrpSpPr>
        <p:grpSpPr>
          <a:xfrm>
            <a:off x="1153887" y="2551720"/>
            <a:ext cx="3622001" cy="3622001"/>
            <a:chOff x="1153887" y="2551720"/>
            <a:chExt cx="3622001" cy="362200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CA00A6F-4C97-A22F-9F63-D3987A86C13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53887" y="2551720"/>
              <a:ext cx="3622001" cy="3622001"/>
            </a:xfrm>
            <a:prstGeom prst="rect">
              <a:avLst/>
            </a:prstGeom>
          </p:spPr>
        </p:pic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E141A384-0AEF-9B05-B2AF-932B209D5776}"/>
                </a:ext>
              </a:extLst>
            </p:cNvPr>
            <p:cNvCxnSpPr/>
            <p:nvPr/>
          </p:nvCxnSpPr>
          <p:spPr>
            <a:xfrm flipV="1">
              <a:off x="1981200" y="4747846"/>
              <a:ext cx="1688123" cy="738554"/>
            </a:xfrm>
            <a:prstGeom prst="straightConnector1">
              <a:avLst/>
            </a:prstGeom>
            <a:ln w="1905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6EB0EA8-7C05-D8D7-2D93-D749D6A03FFA}"/>
                </a:ext>
              </a:extLst>
            </p:cNvPr>
            <p:cNvSpPr txBox="1"/>
            <p:nvPr/>
          </p:nvSpPr>
          <p:spPr>
            <a:xfrm>
              <a:off x="3594610" y="5232484"/>
              <a:ext cx="1140056" cy="253916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solidFill>
                    <a:srgbClr val="FFFF00"/>
                  </a:solidFill>
                </a:rPr>
                <a:t>Northeast, bigger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946C3405-B9EC-7BBD-3286-B1357E5BFA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88434" y="4515350"/>
              <a:ext cx="314686" cy="427212"/>
            </a:xfrm>
            <a:prstGeom prst="straightConnector1">
              <a:avLst/>
            </a:prstGeom>
            <a:ln w="1905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82741A0-5417-2FA3-A2C1-8D3A2E932A62}"/>
                </a:ext>
              </a:extLst>
            </p:cNvPr>
            <p:cNvSpPr txBox="1"/>
            <p:nvPr/>
          </p:nvSpPr>
          <p:spPr>
            <a:xfrm>
              <a:off x="1200685" y="3760462"/>
              <a:ext cx="966931" cy="253916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solidFill>
                    <a:srgbClr val="FFFF00"/>
                  </a:solidFill>
                </a:rPr>
                <a:t>North, smaller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FA991C99-2EBA-8F0F-3B05-34100180AE3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499678" y="4515350"/>
              <a:ext cx="7061" cy="417162"/>
            </a:xfrm>
            <a:prstGeom prst="straightConnector1">
              <a:avLst/>
            </a:prstGeom>
            <a:ln w="1905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378E591-2A2D-CB1B-3E69-DF8B8C50F2BC}"/>
                </a:ext>
              </a:extLst>
            </p:cNvPr>
            <p:cNvSpPr txBox="1"/>
            <p:nvPr/>
          </p:nvSpPr>
          <p:spPr>
            <a:xfrm>
              <a:off x="2485633" y="4212035"/>
              <a:ext cx="1196161" cy="253916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solidFill>
                    <a:srgbClr val="FFFF00"/>
                  </a:solidFill>
                </a:rPr>
                <a:t>Northeast, smaller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BB32BA7B-8729-8AFB-6BE5-B01C0998539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61977" y="3856005"/>
              <a:ext cx="804951" cy="1114792"/>
            </a:xfrm>
            <a:prstGeom prst="straightConnector1">
              <a:avLst/>
            </a:prstGeom>
            <a:ln w="1905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B60D6C2-02B5-DD2A-BEC8-AF3A8ABB6CD0}"/>
                </a:ext>
              </a:extLst>
            </p:cNvPr>
            <p:cNvSpPr txBox="1"/>
            <p:nvPr/>
          </p:nvSpPr>
          <p:spPr>
            <a:xfrm>
              <a:off x="2838661" y="3508837"/>
              <a:ext cx="1196161" cy="253916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solidFill>
                    <a:srgbClr val="FFFF00"/>
                  </a:solidFill>
                </a:rPr>
                <a:t>Northeast, smaller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936189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2" name="Rectangle 81">
            <a:extLst>
              <a:ext uri="{FF2B5EF4-FFF2-40B4-BE49-F238E27FC236}">
                <a16:creationId xmlns:a16="http://schemas.microsoft.com/office/drawing/2014/main" id="{91F55C5D-1648-4BE3-932D-8CADBF3F67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BE8B67-807B-462B-FD2F-21C85B258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67512"/>
            <a:ext cx="10908792" cy="10698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400" dirty="0"/>
              <a:t>Experiment 2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B3AB9ED1-C879-2195-C9A3-75FCB2FECF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1856232"/>
            <a:ext cx="10908792" cy="548640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400" dirty="0"/>
              <a:t>Design rules and learn the rules from scenes</a:t>
            </a:r>
          </a:p>
        </p:txBody>
      </p:sp>
      <p:sp>
        <p:nvSpPr>
          <p:cNvPr id="84" name="sketch line">
            <a:extLst>
              <a:ext uri="{FF2B5EF4-FFF2-40B4-BE49-F238E27FC236}">
                <a16:creationId xmlns:a16="http://schemas.microsoft.com/office/drawing/2014/main" id="{A38E1331-B5A6-44BE-BF4E-EE6C2FD2A2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10000" y="1776977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744583 w 4572000"/>
              <a:gd name="connsiteY1" fmla="*/ 0 h 18288"/>
              <a:gd name="connsiteX2" fmla="*/ 1352006 w 4572000"/>
              <a:gd name="connsiteY2" fmla="*/ 0 h 18288"/>
              <a:gd name="connsiteX3" fmla="*/ 2050869 w 4572000"/>
              <a:gd name="connsiteY3" fmla="*/ 0 h 18288"/>
              <a:gd name="connsiteX4" fmla="*/ 2612571 w 4572000"/>
              <a:gd name="connsiteY4" fmla="*/ 0 h 18288"/>
              <a:gd name="connsiteX5" fmla="*/ 3357154 w 4572000"/>
              <a:gd name="connsiteY5" fmla="*/ 0 h 18288"/>
              <a:gd name="connsiteX6" fmla="*/ 401029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265714 w 4572000"/>
              <a:gd name="connsiteY10" fmla="*/ 18288 h 18288"/>
              <a:gd name="connsiteX11" fmla="*/ 2521131 w 4572000"/>
              <a:gd name="connsiteY11" fmla="*/ 18288 h 18288"/>
              <a:gd name="connsiteX12" fmla="*/ 1867989 w 4572000"/>
              <a:gd name="connsiteY12" fmla="*/ 18288 h 18288"/>
              <a:gd name="connsiteX13" fmla="*/ 1352006 w 4572000"/>
              <a:gd name="connsiteY13" fmla="*/ 18288 h 18288"/>
              <a:gd name="connsiteX14" fmla="*/ 83602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335213" y="-5275"/>
                  <a:pt x="446637" y="2749"/>
                  <a:pt x="744583" y="0"/>
                </a:cubicBezTo>
                <a:cubicBezTo>
                  <a:pt x="1042529" y="-2749"/>
                  <a:pt x="1223095" y="8165"/>
                  <a:pt x="1352006" y="0"/>
                </a:cubicBezTo>
                <a:cubicBezTo>
                  <a:pt x="1480917" y="-8165"/>
                  <a:pt x="1803308" y="16240"/>
                  <a:pt x="2050869" y="0"/>
                </a:cubicBezTo>
                <a:cubicBezTo>
                  <a:pt x="2298430" y="-16240"/>
                  <a:pt x="2464656" y="-22054"/>
                  <a:pt x="2612571" y="0"/>
                </a:cubicBezTo>
                <a:cubicBezTo>
                  <a:pt x="2760486" y="22054"/>
                  <a:pt x="3034874" y="11895"/>
                  <a:pt x="3357154" y="0"/>
                </a:cubicBezTo>
                <a:cubicBezTo>
                  <a:pt x="3679434" y="-11895"/>
                  <a:pt x="3778145" y="-10841"/>
                  <a:pt x="4010297" y="0"/>
                </a:cubicBezTo>
                <a:cubicBezTo>
                  <a:pt x="4242449" y="10841"/>
                  <a:pt x="4385860" y="17261"/>
                  <a:pt x="4572000" y="0"/>
                </a:cubicBezTo>
                <a:cubicBezTo>
                  <a:pt x="4571443" y="8172"/>
                  <a:pt x="4571244" y="10948"/>
                  <a:pt x="4572000" y="18288"/>
                </a:cubicBezTo>
                <a:cubicBezTo>
                  <a:pt x="4352099" y="1269"/>
                  <a:pt x="4065933" y="40755"/>
                  <a:pt x="3873137" y="18288"/>
                </a:cubicBezTo>
                <a:cubicBezTo>
                  <a:pt x="3680341" y="-4179"/>
                  <a:pt x="3486903" y="33471"/>
                  <a:pt x="3265714" y="18288"/>
                </a:cubicBezTo>
                <a:cubicBezTo>
                  <a:pt x="3044525" y="3105"/>
                  <a:pt x="2683548" y="-1073"/>
                  <a:pt x="2521131" y="18288"/>
                </a:cubicBezTo>
                <a:cubicBezTo>
                  <a:pt x="2358714" y="37649"/>
                  <a:pt x="2132855" y="34593"/>
                  <a:pt x="1867989" y="18288"/>
                </a:cubicBezTo>
                <a:cubicBezTo>
                  <a:pt x="1603123" y="1983"/>
                  <a:pt x="1605373" y="2886"/>
                  <a:pt x="1352006" y="18288"/>
                </a:cubicBezTo>
                <a:cubicBezTo>
                  <a:pt x="1098639" y="33690"/>
                  <a:pt x="962100" y="16241"/>
                  <a:pt x="836023" y="18288"/>
                </a:cubicBezTo>
                <a:cubicBezTo>
                  <a:pt x="709946" y="20335"/>
                  <a:pt x="193668" y="-307"/>
                  <a:pt x="0" y="18288"/>
                </a:cubicBezTo>
                <a:cubicBezTo>
                  <a:pt x="-277" y="11188"/>
                  <a:pt x="-244" y="5848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58188" y="7508"/>
                  <a:pt x="361578" y="-27091"/>
                  <a:pt x="561703" y="0"/>
                </a:cubicBezTo>
                <a:cubicBezTo>
                  <a:pt x="761828" y="27091"/>
                  <a:pt x="1133811" y="14547"/>
                  <a:pt x="1306286" y="0"/>
                </a:cubicBezTo>
                <a:cubicBezTo>
                  <a:pt x="1478761" y="-14547"/>
                  <a:pt x="1809594" y="13320"/>
                  <a:pt x="2050869" y="0"/>
                </a:cubicBezTo>
                <a:cubicBezTo>
                  <a:pt x="2292144" y="-13320"/>
                  <a:pt x="2409269" y="-14334"/>
                  <a:pt x="2612571" y="0"/>
                </a:cubicBezTo>
                <a:cubicBezTo>
                  <a:pt x="2815873" y="14334"/>
                  <a:pt x="3025009" y="33536"/>
                  <a:pt x="3311434" y="0"/>
                </a:cubicBezTo>
                <a:cubicBezTo>
                  <a:pt x="3597859" y="-33536"/>
                  <a:pt x="3695431" y="-13462"/>
                  <a:pt x="3827417" y="0"/>
                </a:cubicBezTo>
                <a:cubicBezTo>
                  <a:pt x="3959403" y="13462"/>
                  <a:pt x="4360180" y="899"/>
                  <a:pt x="4572000" y="0"/>
                </a:cubicBezTo>
                <a:cubicBezTo>
                  <a:pt x="4572481" y="8890"/>
                  <a:pt x="4572898" y="10033"/>
                  <a:pt x="4572000" y="18288"/>
                </a:cubicBezTo>
                <a:cubicBezTo>
                  <a:pt x="4356830" y="5817"/>
                  <a:pt x="4021942" y="41441"/>
                  <a:pt x="3873137" y="18288"/>
                </a:cubicBezTo>
                <a:cubicBezTo>
                  <a:pt x="3724332" y="-4865"/>
                  <a:pt x="3494019" y="36771"/>
                  <a:pt x="3174274" y="18288"/>
                </a:cubicBezTo>
                <a:cubicBezTo>
                  <a:pt x="2854529" y="-195"/>
                  <a:pt x="2861023" y="5963"/>
                  <a:pt x="2658291" y="18288"/>
                </a:cubicBezTo>
                <a:cubicBezTo>
                  <a:pt x="2455559" y="30613"/>
                  <a:pt x="2309968" y="11711"/>
                  <a:pt x="2050869" y="18288"/>
                </a:cubicBezTo>
                <a:cubicBezTo>
                  <a:pt x="1791770" y="24865"/>
                  <a:pt x="1671115" y="-4587"/>
                  <a:pt x="1306286" y="18288"/>
                </a:cubicBezTo>
                <a:cubicBezTo>
                  <a:pt x="941457" y="41163"/>
                  <a:pt x="838619" y="-9452"/>
                  <a:pt x="653143" y="18288"/>
                </a:cubicBezTo>
                <a:cubicBezTo>
                  <a:pt x="467667" y="46028"/>
                  <a:pt x="308702" y="9245"/>
                  <a:pt x="0" y="18288"/>
                </a:cubicBezTo>
                <a:cubicBezTo>
                  <a:pt x="-4" y="10872"/>
                  <a:pt x="388" y="6748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95915077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ED669A-481B-704B-78CB-7CDA34A71D68}"/>
              </a:ext>
            </a:extLst>
          </p:cNvPr>
          <p:cNvSpPr txBox="1"/>
          <p:nvPr/>
        </p:nvSpPr>
        <p:spPr>
          <a:xfrm>
            <a:off x="227330" y="2261394"/>
            <a:ext cx="2617470" cy="39857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{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b="1" dirty="0" err="1">
                <a:solidFill>
                  <a:srgbClr val="660E7A"/>
                </a:solidFill>
                <a:effectLst/>
                <a:latin typeface="JetBrains Mono"/>
              </a:rPr>
              <a:t>rule_objs_per_scene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2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b="1" dirty="0" err="1">
                <a:solidFill>
                  <a:srgbClr val="660E7A"/>
                </a:solidFill>
                <a:effectLst/>
                <a:latin typeface="JetBrains Mono"/>
              </a:rPr>
              <a:t>random_objs_per_scene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0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b="1" dirty="0" err="1">
                <a:solidFill>
                  <a:srgbClr val="660E7A"/>
                </a:solidFill>
                <a:effectLst/>
                <a:latin typeface="JetBrains Mono"/>
              </a:rPr>
              <a:t>scene_num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20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b="1" dirty="0" err="1">
                <a:solidFill>
                  <a:srgbClr val="660E7A"/>
                </a:solidFill>
                <a:effectLst/>
                <a:latin typeface="JetBrains Mono"/>
              </a:rPr>
              <a:t>objs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[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{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"size"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b="1" dirty="0">
                <a:solidFill>
                  <a:srgbClr val="008000"/>
                </a:solidFill>
                <a:effectLst/>
                <a:latin typeface="JetBrains Mono"/>
              </a:rPr>
              <a:t>"small"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"shape"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b="1" dirty="0">
                <a:solidFill>
                  <a:srgbClr val="008000"/>
                </a:solidFill>
                <a:effectLst/>
                <a:latin typeface="JetBrains Mono"/>
              </a:rPr>
              <a:t>"sphere"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"material"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b="1" dirty="0">
                <a:solidFill>
                  <a:srgbClr val="008000"/>
                </a:solidFill>
                <a:effectLst/>
                <a:latin typeface="JetBrains Mono"/>
              </a:rPr>
              <a:t>"</a:t>
            </a:r>
            <a:r>
              <a:rPr lang="en-GB" sz="1100" b="1" dirty="0" err="1">
                <a:solidFill>
                  <a:srgbClr val="008000"/>
                </a:solidFill>
                <a:effectLst/>
                <a:latin typeface="JetBrains Mono"/>
              </a:rPr>
              <a:t>matt_orange_sphere</a:t>
            </a:r>
            <a:r>
              <a:rPr lang="en-GB" sz="1100" b="1" dirty="0">
                <a:solidFill>
                  <a:srgbClr val="008000"/>
                </a:solidFill>
                <a:effectLst/>
                <a:latin typeface="JetBrains Mono"/>
              </a:rPr>
              <a:t>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"x"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0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"y"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0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"z"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0</a:t>
            </a:r>
            <a:b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    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},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{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"size"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b="1" dirty="0">
                <a:solidFill>
                  <a:srgbClr val="008000"/>
                </a:solidFill>
                <a:effectLst/>
                <a:latin typeface="JetBrains Mono"/>
              </a:rPr>
              <a:t>"big"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"shape"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b="1" dirty="0">
                <a:solidFill>
                  <a:srgbClr val="008000"/>
                </a:solidFill>
                <a:effectLst/>
                <a:latin typeface="JetBrains Mono"/>
              </a:rPr>
              <a:t>"cube"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"material"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b="1" dirty="0">
                <a:solidFill>
                  <a:srgbClr val="008000"/>
                </a:solidFill>
                <a:effectLst/>
                <a:latin typeface="JetBrains Mono"/>
              </a:rPr>
              <a:t>""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"x"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1.5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"y"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0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"z"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0</a:t>
            </a:r>
            <a:b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    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}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]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}</a:t>
            </a:r>
          </a:p>
        </p:txBody>
      </p:sp>
      <p:pic>
        <p:nvPicPr>
          <p:cNvPr id="6" name="Picture 5" descr="A picture containing shape&#10;&#10;Description automatically generated">
            <a:extLst>
              <a:ext uri="{FF2B5EF4-FFF2-40B4-BE49-F238E27FC236}">
                <a16:creationId xmlns:a16="http://schemas.microsoft.com/office/drawing/2014/main" id="{E94FC1E0-3EDE-2E2A-3CA7-30FF6EEF6B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7603" y="2523744"/>
            <a:ext cx="1300416" cy="1300416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5136049-D81D-4729-8AE8-552246D21475}"/>
              </a:ext>
            </a:extLst>
          </p:cNvPr>
          <p:cNvSpPr txBox="1">
            <a:spLocks/>
          </p:cNvSpPr>
          <p:nvPr/>
        </p:nvSpPr>
        <p:spPr>
          <a:xfrm>
            <a:off x="1978404" y="5698460"/>
            <a:ext cx="1298131" cy="54864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b="1" dirty="0"/>
              <a:t>Rule: Left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9549A5-082B-7B13-5914-EA39B3287937}"/>
              </a:ext>
            </a:extLst>
          </p:cNvPr>
          <p:cNvSpPr txBox="1"/>
          <p:nvPr/>
        </p:nvSpPr>
        <p:spPr>
          <a:xfrm>
            <a:off x="6076949" y="2261394"/>
            <a:ext cx="2617470" cy="39857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{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b="1" dirty="0" err="1">
                <a:solidFill>
                  <a:srgbClr val="660E7A"/>
                </a:solidFill>
                <a:effectLst/>
                <a:latin typeface="JetBrains Mono"/>
              </a:rPr>
              <a:t>rule_objs_per_scene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2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b="1" dirty="0" err="1">
                <a:solidFill>
                  <a:srgbClr val="660E7A"/>
                </a:solidFill>
                <a:effectLst/>
                <a:latin typeface="JetBrains Mono"/>
              </a:rPr>
              <a:t>random_objs_per_scene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0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b="1" dirty="0" err="1">
                <a:solidFill>
                  <a:srgbClr val="660E7A"/>
                </a:solidFill>
                <a:effectLst/>
                <a:latin typeface="JetBrains Mono"/>
              </a:rPr>
              <a:t>scene_num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20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b="1" dirty="0" err="1">
                <a:solidFill>
                  <a:srgbClr val="660E7A"/>
                </a:solidFill>
                <a:effectLst/>
                <a:latin typeface="JetBrains Mono"/>
              </a:rPr>
              <a:t>objs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[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{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"size"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b="1" dirty="0">
                <a:solidFill>
                  <a:srgbClr val="008000"/>
                </a:solidFill>
                <a:effectLst/>
                <a:latin typeface="JetBrains Mono"/>
              </a:rPr>
              <a:t>"small"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"shape"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b="1" dirty="0">
                <a:solidFill>
                  <a:srgbClr val="008000"/>
                </a:solidFill>
                <a:effectLst/>
                <a:latin typeface="JetBrains Mono"/>
              </a:rPr>
              <a:t>"sphere"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"material"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b="1" dirty="0">
                <a:solidFill>
                  <a:srgbClr val="008000"/>
                </a:solidFill>
                <a:effectLst/>
                <a:latin typeface="JetBrains Mono"/>
              </a:rPr>
              <a:t>"</a:t>
            </a:r>
            <a:r>
              <a:rPr lang="en-GB" sz="1100" b="1" dirty="0" err="1">
                <a:solidFill>
                  <a:srgbClr val="008000"/>
                </a:solidFill>
                <a:effectLst/>
                <a:latin typeface="JetBrains Mono"/>
              </a:rPr>
              <a:t>matt_orange_sphere</a:t>
            </a:r>
            <a:r>
              <a:rPr lang="en-GB" sz="1100" b="1" dirty="0">
                <a:solidFill>
                  <a:srgbClr val="008000"/>
                </a:solidFill>
                <a:effectLst/>
                <a:latin typeface="JetBrains Mono"/>
              </a:rPr>
              <a:t>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"x"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0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"y"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0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"z"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0</a:t>
            </a:r>
            <a:b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    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},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{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"size"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b="1" dirty="0">
                <a:solidFill>
                  <a:srgbClr val="008000"/>
                </a:solidFill>
                <a:effectLst/>
                <a:latin typeface="JetBrains Mono"/>
              </a:rPr>
              <a:t>"big"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"shape"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b="1" dirty="0">
                <a:solidFill>
                  <a:srgbClr val="008000"/>
                </a:solidFill>
                <a:effectLst/>
                <a:latin typeface="JetBrains Mono"/>
              </a:rPr>
              <a:t>"cube"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"material"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b="1" dirty="0">
                <a:solidFill>
                  <a:srgbClr val="008000"/>
                </a:solidFill>
                <a:effectLst/>
                <a:latin typeface="JetBrains Mono"/>
              </a:rPr>
              <a:t>""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"x"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-1.5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"y"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0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"z"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0</a:t>
            </a:r>
            <a:b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    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}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]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}</a:t>
            </a:r>
          </a:p>
        </p:txBody>
      </p:sp>
      <p:pic>
        <p:nvPicPr>
          <p:cNvPr id="9" name="Picture 8" descr="A picture containing shape&#10;&#10;Description automatically generated">
            <a:extLst>
              <a:ext uri="{FF2B5EF4-FFF2-40B4-BE49-F238E27FC236}">
                <a16:creationId xmlns:a16="http://schemas.microsoft.com/office/drawing/2014/main" id="{7D5A5A78-9C45-70E4-41D3-2781CED24F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8325" y="2277512"/>
            <a:ext cx="1474217" cy="1474217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86E3584-23BE-10EF-B041-21C683CA09C6}"/>
              </a:ext>
            </a:extLst>
          </p:cNvPr>
          <p:cNvSpPr txBox="1">
            <a:spLocks/>
          </p:cNvSpPr>
          <p:nvPr/>
        </p:nvSpPr>
        <p:spPr>
          <a:xfrm>
            <a:off x="8228297" y="5698460"/>
            <a:ext cx="1487203" cy="54864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b="1" dirty="0"/>
              <a:t>Rule: Right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B63B3B9-48C3-D3D2-9206-A37988629D8B}"/>
              </a:ext>
            </a:extLst>
          </p:cNvPr>
          <p:cNvCxnSpPr/>
          <p:nvPr/>
        </p:nvCxnSpPr>
        <p:spPr>
          <a:xfrm>
            <a:off x="5672138" y="2021969"/>
            <a:ext cx="0" cy="42251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F3E6E621-80B5-85C7-126D-76E9A770A4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35350" y="3824160"/>
            <a:ext cx="1487192" cy="148719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0C4DDDB-FE80-318A-845F-9CA7DCF8E7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77603" y="3949215"/>
            <a:ext cx="1300416" cy="1300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9017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E8B67-807B-462B-FD2F-21C85B258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192024"/>
            <a:ext cx="4003358" cy="10698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400" dirty="0"/>
              <a:t>Experiment 2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B3AB9ED1-C879-2195-C9A3-75FCB2FECF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846" y="1108138"/>
            <a:ext cx="6089333" cy="548640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400" dirty="0"/>
              <a:t>Design rules and learn the rules of scenes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1B56E6F-D331-D618-F05C-5DD8E3C81F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884" y="1931098"/>
            <a:ext cx="11000232" cy="3666744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972842-9A0A-BE26-4C9E-015515F8E010}"/>
              </a:ext>
            </a:extLst>
          </p:cNvPr>
          <p:cNvSpPr txBox="1">
            <a:spLocks/>
          </p:cNvSpPr>
          <p:nvPr/>
        </p:nvSpPr>
        <p:spPr>
          <a:xfrm>
            <a:off x="8802434" y="5597842"/>
            <a:ext cx="3065145" cy="548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/>
              <a:t>Training batch=3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59C1F78-9FB2-6040-F83C-342F3E22A2A8}"/>
              </a:ext>
            </a:extLst>
          </p:cNvPr>
          <p:cNvSpPr txBox="1">
            <a:spLocks/>
          </p:cNvSpPr>
          <p:nvPr/>
        </p:nvSpPr>
        <p:spPr>
          <a:xfrm>
            <a:off x="295845" y="6146482"/>
            <a:ext cx="11691368" cy="54864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Observe the given batch scenes and summarize the rules(</a:t>
            </a:r>
            <a:r>
              <a:rPr lang="en-US" sz="2400" b="1" dirty="0"/>
              <a:t>so far, just relationships</a:t>
            </a:r>
            <a:r>
              <a:rPr lang="en-US" sz="2400" dirty="0"/>
              <a:t>) that exist in each scene. </a:t>
            </a:r>
          </a:p>
        </p:txBody>
      </p:sp>
    </p:spTree>
    <p:extLst>
      <p:ext uri="{BB962C8B-B14F-4D97-AF65-F5344CB8AC3E}">
        <p14:creationId xmlns:p14="http://schemas.microsoft.com/office/powerpoint/2010/main" val="7189601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E8B67-807B-462B-FD2F-21C85B258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67512"/>
            <a:ext cx="10908792" cy="10698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400" dirty="0"/>
              <a:t>Experiment 2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F0C8BD7-AFE0-4AF7-1CA7-9C5465835C97}"/>
              </a:ext>
            </a:extLst>
          </p:cNvPr>
          <p:cNvSpPr txBox="1">
            <a:spLocks/>
          </p:cNvSpPr>
          <p:nvPr/>
        </p:nvSpPr>
        <p:spPr>
          <a:xfrm>
            <a:off x="272224" y="6194488"/>
            <a:ext cx="4876228" cy="54864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/>
              <a:t>Learned Rule: cube is bigger than sphere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E38D16A-8730-C257-33D9-6DDD41DB1F45}"/>
              </a:ext>
            </a:extLst>
          </p:cNvPr>
          <p:cNvSpPr txBox="1"/>
          <p:nvPr/>
        </p:nvSpPr>
        <p:spPr>
          <a:xfrm>
            <a:off x="1207293" y="1696950"/>
            <a:ext cx="2064544" cy="44935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{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"premise"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{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"ref"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[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{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"name"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b="1" dirty="0">
                <a:solidFill>
                  <a:srgbClr val="008000"/>
                </a:solidFill>
                <a:effectLst/>
                <a:latin typeface="JetBrains Mono"/>
              </a:rPr>
              <a:t>"shape"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"value"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b="1" dirty="0">
                <a:solidFill>
                  <a:srgbClr val="008000"/>
                </a:solidFill>
                <a:effectLst/>
                <a:latin typeface="JetBrains Mono"/>
              </a:rPr>
              <a:t>"sphere"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b="1" dirty="0" err="1">
                <a:solidFill>
                  <a:srgbClr val="660E7A"/>
                </a:solidFill>
                <a:effectLst/>
                <a:latin typeface="JetBrains Mono"/>
              </a:rPr>
              <a:t>commonExist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b="1" dirty="0">
                <a:solidFill>
                  <a:srgbClr val="000080"/>
                </a:solidFill>
                <a:effectLst/>
                <a:latin typeface="JetBrains Mono"/>
              </a:rPr>
              <a:t>false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b="1" dirty="0" err="1">
                <a:solidFill>
                  <a:srgbClr val="660E7A"/>
                </a:solidFill>
                <a:effectLst/>
                <a:latin typeface="JetBrains Mono"/>
              </a:rPr>
              <a:t>parentId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0</a:t>
            </a:r>
            <a:b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      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}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],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b="1" dirty="0" err="1">
                <a:solidFill>
                  <a:srgbClr val="660E7A"/>
                </a:solidFill>
                <a:effectLst/>
                <a:latin typeface="JetBrains Mono"/>
              </a:rPr>
              <a:t>obj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[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{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"name"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b="1" dirty="0">
                <a:solidFill>
                  <a:srgbClr val="008000"/>
                </a:solidFill>
                <a:effectLst/>
                <a:latin typeface="JetBrains Mono"/>
              </a:rPr>
              <a:t>"shape"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"value"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b="1" dirty="0">
                <a:solidFill>
                  <a:srgbClr val="008000"/>
                </a:solidFill>
                <a:effectLst/>
                <a:latin typeface="JetBrains Mono"/>
              </a:rPr>
              <a:t>"cube"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b="1" dirty="0" err="1">
                <a:solidFill>
                  <a:srgbClr val="660E7A"/>
                </a:solidFill>
                <a:effectLst/>
                <a:latin typeface="JetBrains Mono"/>
              </a:rPr>
              <a:t>commonExist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b="1" dirty="0">
                <a:solidFill>
                  <a:srgbClr val="000080"/>
                </a:solidFill>
                <a:effectLst/>
                <a:latin typeface="JetBrains Mono"/>
              </a:rPr>
              <a:t>false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b="1" dirty="0" err="1">
                <a:solidFill>
                  <a:srgbClr val="660E7A"/>
                </a:solidFill>
                <a:effectLst/>
                <a:latin typeface="JetBrains Mono"/>
              </a:rPr>
              <a:t>parentId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1</a:t>
            </a:r>
            <a:b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      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}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]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},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"conclusion"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{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"size"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[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</a:t>
            </a:r>
            <a:r>
              <a:rPr lang="en-GB" sz="1100" b="1" dirty="0">
                <a:solidFill>
                  <a:srgbClr val="008000"/>
                </a:solidFill>
                <a:effectLst/>
                <a:latin typeface="JetBrains Mono"/>
              </a:rPr>
              <a:t>"bigger than, "</a:t>
            </a:r>
            <a:br>
              <a:rPr lang="en-GB" sz="1100" b="1" dirty="0">
                <a:solidFill>
                  <a:srgbClr val="008000"/>
                </a:solidFill>
                <a:effectLst/>
                <a:latin typeface="JetBrains Mono"/>
              </a:rPr>
            </a:br>
            <a:r>
              <a:rPr lang="en-GB" sz="1100" b="1" dirty="0">
                <a:solidFill>
                  <a:srgbClr val="008000"/>
                </a:solidFill>
                <a:effectLst/>
                <a:latin typeface="JetBrains Mono"/>
              </a:rPr>
              <a:t>    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]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},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b="1" dirty="0" err="1">
                <a:solidFill>
                  <a:srgbClr val="660E7A"/>
                </a:solidFill>
                <a:effectLst/>
                <a:latin typeface="JetBrains Mono"/>
              </a:rPr>
              <a:t>freq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18</a:t>
            </a:r>
            <a:b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},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6CDD0BC-063B-1AA4-D11A-EC302EDA7CE3}"/>
              </a:ext>
            </a:extLst>
          </p:cNvPr>
          <p:cNvSpPr txBox="1"/>
          <p:nvPr/>
        </p:nvSpPr>
        <p:spPr>
          <a:xfrm>
            <a:off x="7179469" y="1650248"/>
            <a:ext cx="2098071" cy="44935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{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"premise"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{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"ref"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[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{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"name"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b="1" dirty="0">
                <a:solidFill>
                  <a:srgbClr val="008000"/>
                </a:solidFill>
                <a:effectLst/>
                <a:latin typeface="JetBrains Mono"/>
              </a:rPr>
              <a:t>"shape"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"value"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b="1" dirty="0">
                <a:solidFill>
                  <a:srgbClr val="008000"/>
                </a:solidFill>
                <a:effectLst/>
                <a:latin typeface="JetBrains Mono"/>
              </a:rPr>
              <a:t>"sphere"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b="1" dirty="0" err="1">
                <a:solidFill>
                  <a:srgbClr val="660E7A"/>
                </a:solidFill>
                <a:effectLst/>
                <a:latin typeface="JetBrains Mono"/>
              </a:rPr>
              <a:t>commonExist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b="1" dirty="0">
                <a:solidFill>
                  <a:srgbClr val="000080"/>
                </a:solidFill>
                <a:effectLst/>
                <a:latin typeface="JetBrains Mono"/>
              </a:rPr>
              <a:t>false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b="1" dirty="0" err="1">
                <a:solidFill>
                  <a:srgbClr val="660E7A"/>
                </a:solidFill>
                <a:effectLst/>
                <a:latin typeface="JetBrains Mono"/>
              </a:rPr>
              <a:t>parentId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0</a:t>
            </a:r>
            <a:b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      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}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],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b="1" dirty="0" err="1">
                <a:solidFill>
                  <a:srgbClr val="660E7A"/>
                </a:solidFill>
                <a:effectLst/>
                <a:latin typeface="JetBrains Mono"/>
              </a:rPr>
              <a:t>obj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[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{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"name"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b="1" dirty="0">
                <a:solidFill>
                  <a:srgbClr val="008000"/>
                </a:solidFill>
                <a:effectLst/>
                <a:latin typeface="JetBrains Mono"/>
              </a:rPr>
              <a:t>"shape"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"value"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b="1" dirty="0">
                <a:solidFill>
                  <a:srgbClr val="008000"/>
                </a:solidFill>
                <a:effectLst/>
                <a:latin typeface="JetBrains Mono"/>
              </a:rPr>
              <a:t>"cube"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b="1" dirty="0" err="1">
                <a:solidFill>
                  <a:srgbClr val="660E7A"/>
                </a:solidFill>
                <a:effectLst/>
                <a:latin typeface="JetBrains Mono"/>
              </a:rPr>
              <a:t>commonExist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b="1" dirty="0">
                <a:solidFill>
                  <a:srgbClr val="000080"/>
                </a:solidFill>
                <a:effectLst/>
                <a:latin typeface="JetBrains Mono"/>
              </a:rPr>
              <a:t>false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b="1" dirty="0" err="1">
                <a:solidFill>
                  <a:srgbClr val="660E7A"/>
                </a:solidFill>
                <a:effectLst/>
                <a:latin typeface="JetBrains Mono"/>
              </a:rPr>
              <a:t>parentId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1</a:t>
            </a:r>
            <a:b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      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}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]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},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"conclusion"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{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b="1" dirty="0" err="1">
                <a:solidFill>
                  <a:srgbClr val="660E7A"/>
                </a:solidFill>
                <a:effectLst/>
                <a:latin typeface="JetBrains Mono"/>
              </a:rPr>
              <a:t>dir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[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</a:t>
            </a:r>
            <a:r>
              <a:rPr lang="en-GB" sz="1100" b="1" dirty="0">
                <a:solidFill>
                  <a:srgbClr val="008000"/>
                </a:solidFill>
                <a:effectLst/>
                <a:latin typeface="JetBrains Mono"/>
              </a:rPr>
              <a:t>"in the east of, "</a:t>
            </a:r>
            <a:br>
              <a:rPr lang="en-GB" sz="1100" b="1" dirty="0">
                <a:solidFill>
                  <a:srgbClr val="008000"/>
                </a:solidFill>
                <a:effectLst/>
                <a:latin typeface="JetBrains Mono"/>
              </a:rPr>
            </a:br>
            <a:r>
              <a:rPr lang="en-GB" sz="1100" b="1" dirty="0">
                <a:solidFill>
                  <a:srgbClr val="008000"/>
                </a:solidFill>
                <a:effectLst/>
                <a:latin typeface="JetBrains Mono"/>
              </a:rPr>
              <a:t>    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]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},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b="1" dirty="0" err="1">
                <a:solidFill>
                  <a:srgbClr val="660E7A"/>
                </a:solidFill>
                <a:effectLst/>
                <a:latin typeface="JetBrains Mono"/>
              </a:rPr>
              <a:t>freq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1</a:t>
            </a:r>
            <a:b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},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61151670-5C2D-1839-9D1F-A9DB49BF4A87}"/>
              </a:ext>
            </a:extLst>
          </p:cNvPr>
          <p:cNvSpPr txBox="1">
            <a:spLocks/>
          </p:cNvSpPr>
          <p:nvPr/>
        </p:nvSpPr>
        <p:spPr>
          <a:xfrm>
            <a:off x="5790390" y="6309360"/>
            <a:ext cx="5758482" cy="54864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/>
              <a:t>Learned Rule: cube is in the eastside of the sphere</a:t>
            </a:r>
          </a:p>
        </p:txBody>
      </p:sp>
    </p:spTree>
    <p:extLst>
      <p:ext uri="{BB962C8B-B14F-4D97-AF65-F5344CB8AC3E}">
        <p14:creationId xmlns:p14="http://schemas.microsoft.com/office/powerpoint/2010/main" val="34084661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91F55C5D-1648-4BE3-932D-8CADBF3F67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BE8B67-807B-462B-FD2F-21C85B258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67512"/>
            <a:ext cx="10908792" cy="10698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400" dirty="0"/>
              <a:t>Experiment 3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B3AB9ED1-C879-2195-C9A3-75FCB2FECF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1856232"/>
            <a:ext cx="10908792" cy="548640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400" dirty="0"/>
              <a:t>Use rules to modify the random scenes</a:t>
            </a:r>
          </a:p>
        </p:txBody>
      </p:sp>
      <p:sp>
        <p:nvSpPr>
          <p:cNvPr id="29" name="sketch line">
            <a:extLst>
              <a:ext uri="{FF2B5EF4-FFF2-40B4-BE49-F238E27FC236}">
                <a16:creationId xmlns:a16="http://schemas.microsoft.com/office/drawing/2014/main" id="{A38E1331-B5A6-44BE-BF4E-EE6C2FD2A2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10000" y="1776977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744583 w 4572000"/>
              <a:gd name="connsiteY1" fmla="*/ 0 h 18288"/>
              <a:gd name="connsiteX2" fmla="*/ 1352006 w 4572000"/>
              <a:gd name="connsiteY2" fmla="*/ 0 h 18288"/>
              <a:gd name="connsiteX3" fmla="*/ 2050869 w 4572000"/>
              <a:gd name="connsiteY3" fmla="*/ 0 h 18288"/>
              <a:gd name="connsiteX4" fmla="*/ 2612571 w 4572000"/>
              <a:gd name="connsiteY4" fmla="*/ 0 h 18288"/>
              <a:gd name="connsiteX5" fmla="*/ 3357154 w 4572000"/>
              <a:gd name="connsiteY5" fmla="*/ 0 h 18288"/>
              <a:gd name="connsiteX6" fmla="*/ 401029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265714 w 4572000"/>
              <a:gd name="connsiteY10" fmla="*/ 18288 h 18288"/>
              <a:gd name="connsiteX11" fmla="*/ 2521131 w 4572000"/>
              <a:gd name="connsiteY11" fmla="*/ 18288 h 18288"/>
              <a:gd name="connsiteX12" fmla="*/ 1867989 w 4572000"/>
              <a:gd name="connsiteY12" fmla="*/ 18288 h 18288"/>
              <a:gd name="connsiteX13" fmla="*/ 1352006 w 4572000"/>
              <a:gd name="connsiteY13" fmla="*/ 18288 h 18288"/>
              <a:gd name="connsiteX14" fmla="*/ 83602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335213" y="-5275"/>
                  <a:pt x="446637" y="2749"/>
                  <a:pt x="744583" y="0"/>
                </a:cubicBezTo>
                <a:cubicBezTo>
                  <a:pt x="1042529" y="-2749"/>
                  <a:pt x="1223095" y="8165"/>
                  <a:pt x="1352006" y="0"/>
                </a:cubicBezTo>
                <a:cubicBezTo>
                  <a:pt x="1480917" y="-8165"/>
                  <a:pt x="1803308" y="16240"/>
                  <a:pt x="2050869" y="0"/>
                </a:cubicBezTo>
                <a:cubicBezTo>
                  <a:pt x="2298430" y="-16240"/>
                  <a:pt x="2464656" y="-22054"/>
                  <a:pt x="2612571" y="0"/>
                </a:cubicBezTo>
                <a:cubicBezTo>
                  <a:pt x="2760486" y="22054"/>
                  <a:pt x="3034874" y="11895"/>
                  <a:pt x="3357154" y="0"/>
                </a:cubicBezTo>
                <a:cubicBezTo>
                  <a:pt x="3679434" y="-11895"/>
                  <a:pt x="3778145" y="-10841"/>
                  <a:pt x="4010297" y="0"/>
                </a:cubicBezTo>
                <a:cubicBezTo>
                  <a:pt x="4242449" y="10841"/>
                  <a:pt x="4385860" y="17261"/>
                  <a:pt x="4572000" y="0"/>
                </a:cubicBezTo>
                <a:cubicBezTo>
                  <a:pt x="4571443" y="8172"/>
                  <a:pt x="4571244" y="10948"/>
                  <a:pt x="4572000" y="18288"/>
                </a:cubicBezTo>
                <a:cubicBezTo>
                  <a:pt x="4352099" y="1269"/>
                  <a:pt x="4065933" y="40755"/>
                  <a:pt x="3873137" y="18288"/>
                </a:cubicBezTo>
                <a:cubicBezTo>
                  <a:pt x="3680341" y="-4179"/>
                  <a:pt x="3486903" y="33471"/>
                  <a:pt x="3265714" y="18288"/>
                </a:cubicBezTo>
                <a:cubicBezTo>
                  <a:pt x="3044525" y="3105"/>
                  <a:pt x="2683548" y="-1073"/>
                  <a:pt x="2521131" y="18288"/>
                </a:cubicBezTo>
                <a:cubicBezTo>
                  <a:pt x="2358714" y="37649"/>
                  <a:pt x="2132855" y="34593"/>
                  <a:pt x="1867989" y="18288"/>
                </a:cubicBezTo>
                <a:cubicBezTo>
                  <a:pt x="1603123" y="1983"/>
                  <a:pt x="1605373" y="2886"/>
                  <a:pt x="1352006" y="18288"/>
                </a:cubicBezTo>
                <a:cubicBezTo>
                  <a:pt x="1098639" y="33690"/>
                  <a:pt x="962100" y="16241"/>
                  <a:pt x="836023" y="18288"/>
                </a:cubicBezTo>
                <a:cubicBezTo>
                  <a:pt x="709946" y="20335"/>
                  <a:pt x="193668" y="-307"/>
                  <a:pt x="0" y="18288"/>
                </a:cubicBezTo>
                <a:cubicBezTo>
                  <a:pt x="-277" y="11188"/>
                  <a:pt x="-244" y="5848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58188" y="7508"/>
                  <a:pt x="361578" y="-27091"/>
                  <a:pt x="561703" y="0"/>
                </a:cubicBezTo>
                <a:cubicBezTo>
                  <a:pt x="761828" y="27091"/>
                  <a:pt x="1133811" y="14547"/>
                  <a:pt x="1306286" y="0"/>
                </a:cubicBezTo>
                <a:cubicBezTo>
                  <a:pt x="1478761" y="-14547"/>
                  <a:pt x="1809594" y="13320"/>
                  <a:pt x="2050869" y="0"/>
                </a:cubicBezTo>
                <a:cubicBezTo>
                  <a:pt x="2292144" y="-13320"/>
                  <a:pt x="2409269" y="-14334"/>
                  <a:pt x="2612571" y="0"/>
                </a:cubicBezTo>
                <a:cubicBezTo>
                  <a:pt x="2815873" y="14334"/>
                  <a:pt x="3025009" y="33536"/>
                  <a:pt x="3311434" y="0"/>
                </a:cubicBezTo>
                <a:cubicBezTo>
                  <a:pt x="3597859" y="-33536"/>
                  <a:pt x="3695431" y="-13462"/>
                  <a:pt x="3827417" y="0"/>
                </a:cubicBezTo>
                <a:cubicBezTo>
                  <a:pt x="3959403" y="13462"/>
                  <a:pt x="4360180" y="899"/>
                  <a:pt x="4572000" y="0"/>
                </a:cubicBezTo>
                <a:cubicBezTo>
                  <a:pt x="4572481" y="8890"/>
                  <a:pt x="4572898" y="10033"/>
                  <a:pt x="4572000" y="18288"/>
                </a:cubicBezTo>
                <a:cubicBezTo>
                  <a:pt x="4356830" y="5817"/>
                  <a:pt x="4021942" y="41441"/>
                  <a:pt x="3873137" y="18288"/>
                </a:cubicBezTo>
                <a:cubicBezTo>
                  <a:pt x="3724332" y="-4865"/>
                  <a:pt x="3494019" y="36771"/>
                  <a:pt x="3174274" y="18288"/>
                </a:cubicBezTo>
                <a:cubicBezTo>
                  <a:pt x="2854529" y="-195"/>
                  <a:pt x="2861023" y="5963"/>
                  <a:pt x="2658291" y="18288"/>
                </a:cubicBezTo>
                <a:cubicBezTo>
                  <a:pt x="2455559" y="30613"/>
                  <a:pt x="2309968" y="11711"/>
                  <a:pt x="2050869" y="18288"/>
                </a:cubicBezTo>
                <a:cubicBezTo>
                  <a:pt x="1791770" y="24865"/>
                  <a:pt x="1671115" y="-4587"/>
                  <a:pt x="1306286" y="18288"/>
                </a:cubicBezTo>
                <a:cubicBezTo>
                  <a:pt x="941457" y="41163"/>
                  <a:pt x="838619" y="-9452"/>
                  <a:pt x="653143" y="18288"/>
                </a:cubicBezTo>
                <a:cubicBezTo>
                  <a:pt x="467667" y="46028"/>
                  <a:pt x="308702" y="9245"/>
                  <a:pt x="0" y="18288"/>
                </a:cubicBezTo>
                <a:cubicBezTo>
                  <a:pt x="-4" y="10872"/>
                  <a:pt x="388" y="6748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95915077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55783D0B-8A34-D5B9-FA67-7AD5E21D2860}"/>
              </a:ext>
            </a:extLst>
          </p:cNvPr>
          <p:cNvSpPr txBox="1">
            <a:spLocks/>
          </p:cNvSpPr>
          <p:nvPr/>
        </p:nvSpPr>
        <p:spPr>
          <a:xfrm>
            <a:off x="2647928" y="6011998"/>
            <a:ext cx="6541403" cy="8460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/>
              <a:t>Random change their positions until all learned rules are fulfilled. (Rule: orange right)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1D90EE-2E24-A2B5-EAD6-7CF01CF9C1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3622" y="2343008"/>
            <a:ext cx="7461707" cy="3730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4558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9155</TotalTime>
  <Words>2647</Words>
  <Application>Microsoft Macintosh PowerPoint</Application>
  <PresentationFormat>Widescreen</PresentationFormat>
  <Paragraphs>372</Paragraphs>
  <Slides>34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2" baseType="lpstr">
      <vt:lpstr>Arial</vt:lpstr>
      <vt:lpstr>Calibri</vt:lpstr>
      <vt:lpstr>Calibri Light</vt:lpstr>
      <vt:lpstr>Cambria Math</vt:lpstr>
      <vt:lpstr>JetBrains Mono</vt:lpstr>
      <vt:lpstr>NimbusRomNo9L</vt:lpstr>
      <vt:lpstr>Open Sans</vt:lpstr>
      <vt:lpstr>Office Theme</vt:lpstr>
      <vt:lpstr>Spatial relation vector</vt:lpstr>
      <vt:lpstr>Introduction</vt:lpstr>
      <vt:lpstr>Important Dates</vt:lpstr>
      <vt:lpstr>Pipeline</vt:lpstr>
      <vt:lpstr>Experiment 1</vt:lpstr>
      <vt:lpstr>Experiment 2</vt:lpstr>
      <vt:lpstr>Experiment 2</vt:lpstr>
      <vt:lpstr>Experiment 2</vt:lpstr>
      <vt:lpstr>Experiment 3</vt:lpstr>
      <vt:lpstr>PowerPoint Presentation</vt:lpstr>
      <vt:lpstr>PowerPoint Presentation</vt:lpstr>
      <vt:lpstr>Next Step</vt:lpstr>
      <vt:lpstr>Task 1</vt:lpstr>
      <vt:lpstr>Experiment 1</vt:lpstr>
      <vt:lpstr>Experiment 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 is knowledge</vt:lpstr>
      <vt:lpstr>Knowledge Graph</vt:lpstr>
      <vt:lpstr>Motivation</vt:lpstr>
      <vt:lpstr>Contribution</vt:lpstr>
      <vt:lpstr>Pipeline</vt:lpstr>
      <vt:lpstr>Implementation Details</vt:lpstr>
      <vt:lpstr>Imitation learning</vt:lpstr>
      <vt:lpstr>Paper: Program Synthesis by Examples for Object Repositioning Tasks  (2014 IROS)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Spatial relation vector</dc:title>
  <dc:creator>js46bidu@tu-darmstadt.de</dc:creator>
  <cp:lastModifiedBy> </cp:lastModifiedBy>
  <cp:revision>52</cp:revision>
  <dcterms:created xsi:type="dcterms:W3CDTF">2022-12-15T09:41:48Z</dcterms:created>
  <dcterms:modified xsi:type="dcterms:W3CDTF">2023-01-17T07:26:07Z</dcterms:modified>
</cp:coreProperties>
</file>